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062" r:id="rId4"/>
    <p:sldMasterId id="2147486100" r:id="rId5"/>
    <p:sldMasterId id="2147486132" r:id="rId6"/>
    <p:sldMasterId id="2147486158" r:id="rId7"/>
  </p:sldMasterIdLst>
  <p:notesMasterIdLst>
    <p:notesMasterId r:id="rId33"/>
  </p:notesMasterIdLst>
  <p:handoutMasterIdLst>
    <p:handoutMasterId r:id="rId34"/>
  </p:handoutMasterIdLst>
  <p:sldIdLst>
    <p:sldId id="230718212" r:id="rId8"/>
    <p:sldId id="230718241" r:id="rId9"/>
    <p:sldId id="230718242" r:id="rId10"/>
    <p:sldId id="230718243" r:id="rId11"/>
    <p:sldId id="393" r:id="rId12"/>
    <p:sldId id="230718215" r:id="rId13"/>
    <p:sldId id="230718281" r:id="rId14"/>
    <p:sldId id="230718282" r:id="rId15"/>
    <p:sldId id="230718283" r:id="rId16"/>
    <p:sldId id="230718284" r:id="rId17"/>
    <p:sldId id="230718285" r:id="rId18"/>
    <p:sldId id="230718286" r:id="rId19"/>
    <p:sldId id="230718287" r:id="rId20"/>
    <p:sldId id="230718288" r:id="rId21"/>
    <p:sldId id="230718289" r:id="rId22"/>
    <p:sldId id="230718273" r:id="rId23"/>
    <p:sldId id="230718274" r:id="rId24"/>
    <p:sldId id="230718293" r:id="rId25"/>
    <p:sldId id="10458" r:id="rId26"/>
    <p:sldId id="230718275" r:id="rId27"/>
    <p:sldId id="230718276" r:id="rId28"/>
    <p:sldId id="230718290" r:id="rId29"/>
    <p:sldId id="230718291" r:id="rId30"/>
    <p:sldId id="230718292" r:id="rId31"/>
    <p:sldId id="230718270" r:id="rId32"/>
  </p:sldIdLst>
  <p:sldSz cx="12192000" cy="6858000"/>
  <p:notesSz cx="6735763" cy="9866313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195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390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586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781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597746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117294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636844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156392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629787-BB6C-BD81-28E2-A3B777CF62A5}" name="Poussa Liisa" initials="PL" userId="S::liisa.poussa@sitra.fi::a58a41cd-48eb-4eec-865c-632e91e2a7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1DC"/>
    <a:srgbClr val="FF9F37"/>
    <a:srgbClr val="FDE8ED"/>
    <a:srgbClr val="E0F3D0"/>
    <a:srgbClr val="E8114B"/>
    <a:srgbClr val="C9DBEC"/>
    <a:srgbClr val="D7F2FA"/>
    <a:srgbClr val="BFE0D1"/>
    <a:srgbClr val="FFEF7F"/>
    <a:srgbClr val="FFE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95ACB3-C279-47D6-AE9B-D6D21FFCB877}" v="41" dt="2023-04-25T13:18:42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853" autoAdjust="0"/>
  </p:normalViewPr>
  <p:slideViewPr>
    <p:cSldViewPr snapToGrid="0">
      <p:cViewPr varScale="1">
        <p:scale>
          <a:sx n="42" d="100"/>
          <a:sy n="42" d="100"/>
        </p:scale>
        <p:origin x="15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41" cy="4936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0976"/>
            <a:ext cx="2919441" cy="4936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1" cy="4936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7F0F3-A1E5-4380-B634-261422AE48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8291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41" cy="4936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4798" y="0"/>
            <a:ext cx="2919441" cy="4936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C0A7D-D07B-1248-8B72-AE21A56EA04B}" type="datetime1">
              <a:rPr lang="en-US" smtClean="0"/>
              <a:t>4/27/2023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4187" y="4687173"/>
            <a:ext cx="5387390" cy="4439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0976"/>
            <a:ext cx="2919441" cy="4936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4798" y="9370976"/>
            <a:ext cx="2919441" cy="4936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6A07-9C51-40D5-9EDD-0D75448F2C9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974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1pPr>
    <a:lvl2pPr marL="519550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2pPr>
    <a:lvl3pPr marL="1039098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3pPr>
    <a:lvl4pPr marL="1558648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4pPr>
    <a:lvl5pPr marL="2078196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5pPr>
    <a:lvl6pPr marL="2597746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6pPr>
    <a:lvl7pPr marL="3117294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7pPr>
    <a:lvl8pPr marL="3636844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8pPr>
    <a:lvl9pPr marL="4156392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874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3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61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03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506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3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757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fi-FI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22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3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40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570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879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5583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79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7722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4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sz="12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14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19138"/>
            <a:ext cx="6403975" cy="3602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3:notes"/>
          <p:cNvSpPr txBox="1">
            <a:spLocks noGrp="1"/>
          </p:cNvSpPr>
          <p:nvPr>
            <p:ph type="body" idx="1"/>
          </p:nvPr>
        </p:nvSpPr>
        <p:spPr>
          <a:xfrm>
            <a:off x="732183" y="4561226"/>
            <a:ext cx="5850835" cy="432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US" dirty="0"/>
          </a:p>
        </p:txBody>
      </p:sp>
      <p:sp>
        <p:nvSpPr>
          <p:cNvPr id="318" name="Google Shape;318;p13:notes"/>
          <p:cNvSpPr txBox="1">
            <a:spLocks noGrp="1"/>
          </p:cNvSpPr>
          <p:nvPr>
            <p:ph type="sldNum" idx="12"/>
          </p:nvPr>
        </p:nvSpPr>
        <p:spPr>
          <a:xfrm>
            <a:off x="4142963" y="9119174"/>
            <a:ext cx="3170583" cy="48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855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19138"/>
            <a:ext cx="6403975" cy="3602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732183" y="4561226"/>
            <a:ext cx="5850835" cy="432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779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15" name="Google Shape;415;p15:notes"/>
          <p:cNvSpPr txBox="1">
            <a:spLocks noGrp="1"/>
          </p:cNvSpPr>
          <p:nvPr>
            <p:ph type="sldNum" idx="12"/>
          </p:nvPr>
        </p:nvSpPr>
        <p:spPr>
          <a:xfrm>
            <a:off x="4142963" y="9119174"/>
            <a:ext cx="3170583" cy="48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794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74187" y="4687173"/>
            <a:ext cx="5387390" cy="4439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fi-FI" i="0" dirty="0"/>
          </a:p>
        </p:txBody>
      </p:sp>
      <p:sp>
        <p:nvSpPr>
          <p:cNvPr id="249" name="Google Shape;249;p8:notes"/>
          <p:cNvSpPr txBox="1">
            <a:spLocks noGrp="1"/>
          </p:cNvSpPr>
          <p:nvPr>
            <p:ph type="sldNum" idx="12"/>
          </p:nvPr>
        </p:nvSpPr>
        <p:spPr>
          <a:xfrm>
            <a:off x="3814799" y="9370977"/>
            <a:ext cx="2919441" cy="49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58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3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558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13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9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sz="12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04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03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800" i="0" dirty="0"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514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900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i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84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3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i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81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0931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Tekstikalvo + TP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CB64-D060-9148-BFDB-5C606D863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962FB9-FC64-42D3-9FA8-23DA27C83B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966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548680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 err="1"/>
              <a:t>Fifti</a:t>
            </a:r>
            <a:r>
              <a:rPr lang="fi-FI"/>
              <a:t> otsikko mustalla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816725" y="548682"/>
            <a:ext cx="4859337" cy="14404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01399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pos="735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iti-fifti 2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5938" y="548680"/>
            <a:ext cx="4859337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7963-2318-CC45-A900-02136CBD6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1961626C-30E4-2049-AE46-DD755FE5AE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548680"/>
            <a:ext cx="4859983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C0B2B0D-7643-4340-BA07-93F51A1FD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188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pos="73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078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C4AC27-49F9-BB4D-81D3-665AB744D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B477874-8C1D-E94F-A3D8-E16F5E5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44EC256-532F-144F-A18F-24538A308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D88BC63-4704-6447-AB37-6224F6547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D2C5BCCD-F064-7943-BCBE-33C3DA369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04DA962D-B2D3-9647-A841-0720D47991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1724C58E-0E8F-2C40-AB87-C13229EB75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91FFD7E-119C-492E-870A-9BBC3D1727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600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080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4" cy="8863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55689" y="1509185"/>
            <a:ext cx="10078576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2E6B1-389B-0B4D-B951-9D4353E5A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9F4EC56-8604-407C-BDED-F60638F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208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AE74E28C-5780-A543-ACC8-EE7D99F5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5" cy="886343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isällön paikkamerkki 17">
            <a:extLst>
              <a:ext uri="{FF2B5EF4-FFF2-40B4-BE49-F238E27FC236}">
                <a16:creationId xmlns:a16="http://schemas.microsoft.com/office/drawing/2014/main" id="{4793DC74-8AA9-5E46-9DED-129AC46C11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5688" y="1509185"/>
            <a:ext cx="10080625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40BE-EF20-0841-BCE4-AAC3FE0DA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A975EE7-734F-4163-84B5-8B5DA25C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9182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853631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9669" y="2372883"/>
            <a:ext cx="10752929" cy="480484"/>
          </a:xfrm>
        </p:spPr>
        <p:txBody>
          <a:bodyPr/>
          <a:lstStyle>
            <a:lvl1pPr marL="0" indent="0" algn="l">
              <a:buNone/>
              <a:defRPr sz="2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9669" y="3909054"/>
            <a:ext cx="10752929" cy="480484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150" y="6309321"/>
            <a:ext cx="1204501" cy="47991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24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3" y="2948947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9668" y="2468199"/>
            <a:ext cx="10752931" cy="4804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9668" y="4004370"/>
            <a:ext cx="10752931" cy="48048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5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6EDEAB3-EA17-477F-885E-3547B75F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07227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3" y="3909054"/>
            <a:ext cx="10753195" cy="575733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65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3" y="3909054"/>
            <a:ext cx="10753195" cy="5757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04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2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3" y="1700808"/>
            <a:ext cx="10849205" cy="4320480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41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402" y="356659"/>
            <a:ext cx="10849207" cy="115212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719403" y="1700808"/>
            <a:ext cx="10849205" cy="4320480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78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0436" y="0"/>
            <a:ext cx="4464051" cy="68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1" y="548217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6"/>
            <a:ext cx="6431691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7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4464051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6"/>
            <a:ext cx="6431691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1" y="548217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38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6383867" y="0"/>
            <a:ext cx="5808133" cy="68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0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1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6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6383867" y="0"/>
            <a:ext cx="5808133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0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1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99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548681"/>
            <a:ext cx="10753193" cy="1078364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968501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968501" y="2566591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968501" y="3430687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967541" y="4294783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967541" y="5158879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2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19404" y="548681"/>
            <a:ext cx="10753193" cy="1078364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968501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968501" y="2566591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968501" y="3430687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67541" y="4294783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967541" y="5158879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6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 + VP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7925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392" y="548681"/>
            <a:ext cx="10945216" cy="864096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3392" y="1508786"/>
            <a:ext cx="10945216" cy="441576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567641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45216" cy="8863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3393" y="1509185"/>
            <a:ext cx="10943167" cy="460798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553935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4FA991D2-F95C-4EB3-AD70-63B250E11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887" y="6388900"/>
            <a:ext cx="1071152" cy="2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91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userDrawn="1">
  <p:cSld name="Vain otsikk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on paikkamerkki 1">
            <a:extLst>
              <a:ext uri="{FF2B5EF4-FFF2-40B4-BE49-F238E27FC236}">
                <a16:creationId xmlns:a16="http://schemas.microsoft.com/office/drawing/2014/main" id="{BA2F545E-60EF-9D41-A316-89BAFB92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318810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161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2001"/>
            <a:ext cx="2736980" cy="1142983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9771" y="37918"/>
            <a:ext cx="11323863" cy="13327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333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9771" y="1655289"/>
            <a:ext cx="11323863" cy="40659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838179" indent="-361942">
              <a:buFont typeface="Arial" panose="020B0604020202020204" pitchFamily="34" charset="0"/>
              <a:buChar char="•"/>
              <a:defRPr sz="2800"/>
            </a:lvl2pPr>
            <a:lvl3pPr marL="1073124" indent="-234945">
              <a:buFont typeface="Arial" panose="020B0604020202020204" pitchFamily="34" charset="0"/>
              <a:buChar char="•"/>
              <a:defRPr sz="2133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5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on paikkamerkki 1">
            <a:extLst>
              <a:ext uri="{FF2B5EF4-FFF2-40B4-BE49-F238E27FC236}">
                <a16:creationId xmlns:a16="http://schemas.microsoft.com/office/drawing/2014/main" id="{0A0055B7-E7BE-2A43-8333-D94EAFA1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5F18EFA9-76D4-3B46-A610-CBE9FAD4D5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392" y="1604797"/>
            <a:ext cx="10945216" cy="4416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8371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853631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9669" y="2372883"/>
            <a:ext cx="10752929" cy="480484"/>
          </a:xfrm>
        </p:spPr>
        <p:txBody>
          <a:bodyPr/>
          <a:lstStyle>
            <a:lvl1pPr marL="0" indent="0" algn="l">
              <a:buNone/>
              <a:defRPr sz="2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9669" y="3909054"/>
            <a:ext cx="10752929" cy="480484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150" y="6309321"/>
            <a:ext cx="1204501" cy="47991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93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3" y="2948947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9668" y="2468199"/>
            <a:ext cx="10752931" cy="4804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9668" y="4004370"/>
            <a:ext cx="10752931" cy="48048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48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3" y="3909054"/>
            <a:ext cx="10753195" cy="575733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9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9239D-E354-5F42-AE45-A180ED084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Iso otsikko + TP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53335E6-BFBC-4F4A-916F-1B8AFDA6EF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6931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3" y="3909054"/>
            <a:ext cx="10753195" cy="5757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617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2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3" y="1700808"/>
            <a:ext cx="10849205" cy="4320480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63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402" y="356659"/>
            <a:ext cx="10849207" cy="115212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719403" y="1700808"/>
            <a:ext cx="10849205" cy="4320480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0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0436" y="0"/>
            <a:ext cx="4464051" cy="68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1" y="548217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6"/>
            <a:ext cx="6431691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0" y="0"/>
            <a:ext cx="4464051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6"/>
            <a:ext cx="6431691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1" y="548217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77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6383867" y="0"/>
            <a:ext cx="5808133" cy="68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0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1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40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6383867" y="0"/>
            <a:ext cx="5808133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0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1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53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548681"/>
            <a:ext cx="10753193" cy="1078364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968501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968501" y="2566591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968501" y="3430687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967541" y="4294783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967541" y="5158879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79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19404" y="548681"/>
            <a:ext cx="10753193" cy="1078364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968501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968501" y="2566591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968501" y="3430687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67541" y="4294783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967541" y="5158879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92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392" y="548681"/>
            <a:ext cx="10945216" cy="864096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3392" y="1508786"/>
            <a:ext cx="10945216" cy="441576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13094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 + VP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3584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45216" cy="8863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3393" y="1509185"/>
            <a:ext cx="10943167" cy="460798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98585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4FA991D2-F95C-4EB3-AD70-63B250E11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887" y="6388900"/>
            <a:ext cx="1071152" cy="2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on paikkamerkki 1">
            <a:extLst>
              <a:ext uri="{FF2B5EF4-FFF2-40B4-BE49-F238E27FC236}">
                <a16:creationId xmlns:a16="http://schemas.microsoft.com/office/drawing/2014/main" id="{5D7509FD-6507-2F42-BD64-2E20C7CC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461381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userDrawn="1">
  <p:cSld name="Vain otsikk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on paikkamerkki 1">
            <a:extLst>
              <a:ext uri="{FF2B5EF4-FFF2-40B4-BE49-F238E27FC236}">
                <a16:creationId xmlns:a16="http://schemas.microsoft.com/office/drawing/2014/main" id="{BA2F545E-60EF-9D41-A316-89BAFB92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056182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390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2001"/>
            <a:ext cx="2736980" cy="1142983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9771" y="37918"/>
            <a:ext cx="11323863" cy="13327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333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9771" y="1655289"/>
            <a:ext cx="11323863" cy="40659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838179" indent="-361942">
              <a:buFont typeface="Arial" panose="020B0604020202020204" pitchFamily="34" charset="0"/>
              <a:buChar char="•"/>
              <a:defRPr sz="2800"/>
            </a:lvl2pPr>
            <a:lvl3pPr marL="1073124" indent="-234945">
              <a:buFont typeface="Arial" panose="020B0604020202020204" pitchFamily="34" charset="0"/>
              <a:buChar char="•"/>
              <a:defRPr sz="2133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33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on paikkamerkki 1">
            <a:extLst>
              <a:ext uri="{FF2B5EF4-FFF2-40B4-BE49-F238E27FC236}">
                <a16:creationId xmlns:a16="http://schemas.microsoft.com/office/drawing/2014/main" id="{0A0055B7-E7BE-2A43-8333-D94EAFA1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5F18EFA9-76D4-3B46-A610-CBE9FAD4D5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392" y="1604797"/>
            <a:ext cx="10945216" cy="4416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399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2124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78C10-ABC5-4EF7-9B5E-599CE2B16BF5}" type="slidenum">
              <a:rPr kumimoji="0" lang="LID4096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977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 + TP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Perusotsikko + TP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320E9FA-EE25-40B6-A897-069B21086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558017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548680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 err="1"/>
              <a:t>Fifti</a:t>
            </a:r>
            <a:r>
              <a:rPr lang="fi-FI"/>
              <a:t> otsikko mustalla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816725" y="548682"/>
            <a:ext cx="4859337" cy="14404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0650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984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6EDEAB3-EA17-477F-885E-3547B75F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99208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 + VP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7611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19239D-E354-5F42-AE45-A180ED084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Iso otsikko + TP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53335E6-BFBC-4F4A-916F-1B8AFDA6EF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23794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 + VP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190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Perusotsikko + TP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F2E1BD-1EBD-D043-8547-BA8227972E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5" y="6321168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320E9FA-EE25-40B6-A897-069B21086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429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Väliotsikko + VP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09508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 + TP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64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5962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Väliotsikko + VP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30794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Tekstikalvo + TP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CB64-D060-9148-BFDB-5C606D863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962FB9-FC64-42D3-9FA8-23DA27C83B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47449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548680"/>
            <a:ext cx="4859337" cy="1440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 err="1"/>
              <a:t>Fifti</a:t>
            </a:r>
            <a:r>
              <a:rPr lang="fi-FI"/>
              <a:t> otsikko mustalla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816725" y="548682"/>
            <a:ext cx="4859337" cy="14404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8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iti-fifti 2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5938" y="548680"/>
            <a:ext cx="4859337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7963-2318-CC45-A900-02136CBD6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1961626C-30E4-2049-AE46-DD755FE5AE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548680"/>
            <a:ext cx="4859983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C0B2B0D-7643-4340-BA07-93F51A1FD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4579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88507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C4AC27-49F9-BB4D-81D3-665AB744D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B477874-8C1D-E94F-A3D8-E16F5E5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44EC256-532F-144F-A18F-24538A308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D88BC63-4704-6447-AB37-6224F6547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D2C5BCCD-F064-7943-BCBE-33C3DA369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04DA962D-B2D3-9647-A841-0720D47991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1724C58E-0E8F-2C40-AB87-C13229EB75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91FFD7E-119C-492E-870A-9BBC3D1727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6589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969214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4" cy="8863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55689" y="1509185"/>
            <a:ext cx="10078576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2E6B1-389B-0B4D-B951-9D4353E5A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9F4EC56-8604-407C-BDED-F60638F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83838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AE74E28C-5780-A543-ACC8-EE7D99F5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5" cy="8863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Sisällön paikkamerkki 17">
            <a:extLst>
              <a:ext uri="{FF2B5EF4-FFF2-40B4-BE49-F238E27FC236}">
                <a16:creationId xmlns:a16="http://schemas.microsoft.com/office/drawing/2014/main" id="{4793DC74-8AA9-5E46-9DED-129AC46C11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5688" y="1509185"/>
            <a:ext cx="10080625" cy="4607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40BE-EF20-0841-BCE4-AAC3FE0DA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A975EE7-734F-4163-84B5-8B5DA25C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10061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4FA991D2-F95C-4EB3-AD70-63B250E11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887" y="6388900"/>
            <a:ext cx="1071152" cy="2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1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86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pos="5768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4088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on paikkamerkki 1">
            <a:extLst>
              <a:ext uri="{FF2B5EF4-FFF2-40B4-BE49-F238E27FC236}">
                <a16:creationId xmlns:a16="http://schemas.microsoft.com/office/drawing/2014/main" id="{5D7509FD-6507-2F42-BD64-2E20C7CC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6610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 + TP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065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userDrawn="1">
  <p:cSld name="Vain otsikk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on paikkamerkki 1">
            <a:extLst>
              <a:ext uri="{FF2B5EF4-FFF2-40B4-BE49-F238E27FC236}">
                <a16:creationId xmlns:a16="http://schemas.microsoft.com/office/drawing/2014/main" id="{BA2F545E-60EF-9D41-A316-89BAFB92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63645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2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3" y="1700808"/>
            <a:ext cx="10849205" cy="4320480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69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8839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1251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8" r:id="rId1"/>
    <p:sldLayoutId id="2147486099" r:id="rId2"/>
    <p:sldLayoutId id="2147486091" r:id="rId3"/>
    <p:sldLayoutId id="2147486097" r:id="rId4"/>
    <p:sldLayoutId id="2147486096" r:id="rId5"/>
    <p:sldLayoutId id="2147486092" r:id="rId6"/>
    <p:sldLayoutId id="2147486078" r:id="rId7"/>
    <p:sldLayoutId id="2147486094" r:id="rId8"/>
    <p:sldLayoutId id="2147486082" r:id="rId9"/>
    <p:sldLayoutId id="2147486083" r:id="rId10"/>
    <p:sldLayoutId id="2147486075" r:id="rId11"/>
    <p:sldLayoutId id="2147486074" r:id="rId12"/>
    <p:sldLayoutId id="2147486086" r:id="rId13"/>
    <p:sldLayoutId id="2147486087" r:id="rId14"/>
    <p:sldLayoutId id="2147486084" r:id="rId15"/>
    <p:sldLayoutId id="2147486085" r:id="rId16"/>
    <p:sldLayoutId id="2147486095" r:id="rId1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86" userDrawn="1">
          <p15:clr>
            <a:srgbClr val="F26B43"/>
          </p15:clr>
        </p15:guide>
        <p15:guide id="4" pos="2933" userDrawn="1">
          <p15:clr>
            <a:srgbClr val="F26B43"/>
          </p15:clr>
        </p15:guide>
        <p15:guide id="5" pos="2479" userDrawn="1">
          <p15:clr>
            <a:srgbClr val="F26B43"/>
          </p15:clr>
        </p15:guide>
        <p15:guide id="6" pos="2026" userDrawn="1">
          <p15:clr>
            <a:srgbClr val="F26B43"/>
          </p15:clr>
        </p15:guide>
        <p15:guide id="7" pos="1572" userDrawn="1">
          <p15:clr>
            <a:srgbClr val="F26B43"/>
          </p15:clr>
        </p15:guide>
        <p15:guide id="8" pos="1118" userDrawn="1">
          <p15:clr>
            <a:srgbClr val="F26B43"/>
          </p15:clr>
        </p15:guide>
        <p15:guide id="9" pos="665" userDrawn="1">
          <p15:clr>
            <a:srgbClr val="F26B43"/>
          </p15:clr>
        </p15:guide>
        <p15:guide id="10" pos="211" userDrawn="1">
          <p15:clr>
            <a:srgbClr val="F26B43"/>
          </p15:clr>
        </p15:guide>
        <p15:guide id="11" pos="4294" userDrawn="1">
          <p15:clr>
            <a:srgbClr val="F26B43"/>
          </p15:clr>
        </p15:guide>
        <p15:guide id="12" pos="4747" userDrawn="1">
          <p15:clr>
            <a:srgbClr val="F26B43"/>
          </p15:clr>
        </p15:guide>
        <p15:guide id="13" pos="5201" userDrawn="1">
          <p15:clr>
            <a:srgbClr val="F26B43"/>
          </p15:clr>
        </p15:guide>
        <p15:guide id="14" pos="5654" userDrawn="1">
          <p15:clr>
            <a:srgbClr val="F26B43"/>
          </p15:clr>
        </p15:guide>
        <p15:guide id="15" pos="6108" userDrawn="1">
          <p15:clr>
            <a:srgbClr val="F26B43"/>
          </p15:clr>
        </p15:guide>
        <p15:guide id="16" pos="6562" userDrawn="1">
          <p15:clr>
            <a:srgbClr val="F26B43"/>
          </p15:clr>
        </p15:guide>
        <p15:guide id="17" pos="7015" userDrawn="1">
          <p15:clr>
            <a:srgbClr val="F26B43"/>
          </p15:clr>
        </p15:guide>
        <p15:guide id="18" pos="7469" userDrawn="1">
          <p15:clr>
            <a:srgbClr val="F26B43"/>
          </p15:clr>
        </p15:guide>
        <p15:guide id="19" orient="horz" pos="1706" userDrawn="1">
          <p15:clr>
            <a:srgbClr val="F26B43"/>
          </p15:clr>
        </p15:guide>
        <p15:guide id="20" orient="horz" pos="1253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346" userDrawn="1">
          <p15:clr>
            <a:srgbClr val="F26B43"/>
          </p15:clr>
        </p15:guide>
        <p15:guide id="23" orient="horz" pos="2614" userDrawn="1">
          <p15:clr>
            <a:srgbClr val="F26B43"/>
          </p15:clr>
        </p15:guide>
        <p15:guide id="24" orient="horz" pos="3067" userDrawn="1">
          <p15:clr>
            <a:srgbClr val="F26B43"/>
          </p15:clr>
        </p15:guide>
        <p15:guide id="25" orient="horz" pos="3521" userDrawn="1">
          <p15:clr>
            <a:srgbClr val="F26B43"/>
          </p15:clr>
        </p15:guide>
        <p15:guide id="26" orient="horz" pos="3974" userDrawn="1">
          <p15:clr>
            <a:srgbClr val="F26B43"/>
          </p15:clr>
        </p15:guide>
        <p15:guide id="27" orient="horz" pos="119" userDrawn="1">
          <p15:clr>
            <a:srgbClr val="F26B43"/>
          </p15:clr>
        </p15:guide>
        <p15:guide id="28" orient="horz" pos="232" userDrawn="1">
          <p15:clr>
            <a:srgbClr val="F26B43"/>
          </p15:clr>
        </p15:guide>
        <p15:guide id="30" orient="horz" userDrawn="1">
          <p15:clr>
            <a:srgbClr val="F26B43"/>
          </p15:clr>
        </p15:guide>
        <p15:guide id="31" orient="horz" pos="4088" userDrawn="1">
          <p15:clr>
            <a:srgbClr val="F26B43"/>
          </p15:clr>
        </p15:guide>
        <p15:guide id="33" orient="horz" pos="4201" userDrawn="1">
          <p15:clr>
            <a:srgbClr val="F26B43"/>
          </p15:clr>
        </p15:guide>
        <p15:guide id="34" orient="horz" pos="4320" userDrawn="1">
          <p15:clr>
            <a:srgbClr val="F26B43"/>
          </p15:clr>
        </p15:guide>
        <p15:guide id="35" pos="7582" userDrawn="1">
          <p15:clr>
            <a:srgbClr val="F26B43"/>
          </p15:clr>
        </p15:guide>
        <p15:guide id="37" pos="98" userDrawn="1">
          <p15:clr>
            <a:srgbClr val="F26B43"/>
          </p15:clr>
        </p15:guide>
        <p15:guide id="39" userDrawn="1">
          <p15:clr>
            <a:srgbClr val="F26B43"/>
          </p15:clr>
        </p15:guide>
        <p15:guide id="40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623392" y="1604797"/>
            <a:ext cx="10945216" cy="4416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02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1" r:id="rId1"/>
    <p:sldLayoutId id="2147486102" r:id="rId2"/>
    <p:sldLayoutId id="2147486103" r:id="rId3"/>
    <p:sldLayoutId id="2147486104" r:id="rId4"/>
    <p:sldLayoutId id="2147486105" r:id="rId5"/>
    <p:sldLayoutId id="2147486106" r:id="rId6"/>
    <p:sldLayoutId id="2147486107" r:id="rId7"/>
    <p:sldLayoutId id="2147486108" r:id="rId8"/>
    <p:sldLayoutId id="2147486109" r:id="rId9"/>
    <p:sldLayoutId id="2147486110" r:id="rId10"/>
    <p:sldLayoutId id="2147486111" r:id="rId11"/>
    <p:sldLayoutId id="2147486112" r:id="rId12"/>
    <p:sldLayoutId id="2147486113" r:id="rId13"/>
    <p:sldLayoutId id="2147486114" r:id="rId14"/>
    <p:sldLayoutId id="2147486115" r:id="rId15"/>
    <p:sldLayoutId id="2147486117" r:id="rId16"/>
    <p:sldLayoutId id="2147486118" r:id="rId17"/>
    <p:sldLayoutId id="2147486119" r:id="rId18"/>
    <p:sldLayoutId id="2147486120" r:id="rId19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623392" y="1604797"/>
            <a:ext cx="10945216" cy="4416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88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3" r:id="rId1"/>
    <p:sldLayoutId id="2147486134" r:id="rId2"/>
    <p:sldLayoutId id="2147486135" r:id="rId3"/>
    <p:sldLayoutId id="2147486136" r:id="rId4"/>
    <p:sldLayoutId id="2147486137" r:id="rId5"/>
    <p:sldLayoutId id="2147486138" r:id="rId6"/>
    <p:sldLayoutId id="2147486139" r:id="rId7"/>
    <p:sldLayoutId id="2147486140" r:id="rId8"/>
    <p:sldLayoutId id="2147486141" r:id="rId9"/>
    <p:sldLayoutId id="2147486142" r:id="rId10"/>
    <p:sldLayoutId id="2147486143" r:id="rId11"/>
    <p:sldLayoutId id="2147486144" r:id="rId12"/>
    <p:sldLayoutId id="2147486145" r:id="rId13"/>
    <p:sldLayoutId id="2147486146" r:id="rId14"/>
    <p:sldLayoutId id="2147486147" r:id="rId15"/>
    <p:sldLayoutId id="2147486148" r:id="rId16"/>
    <p:sldLayoutId id="2147486149" r:id="rId17"/>
    <p:sldLayoutId id="2147486150" r:id="rId18"/>
    <p:sldLayoutId id="2147486151" r:id="rId19"/>
    <p:sldLayoutId id="2147486152" r:id="rId20"/>
    <p:sldLayoutId id="2147486153" r:id="rId21"/>
    <p:sldLayoutId id="2147486155" r:id="rId22"/>
    <p:sldLayoutId id="2147486156" r:id="rId23"/>
    <p:sldLayoutId id="2147486157" r:id="rId24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845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9" r:id="rId1"/>
    <p:sldLayoutId id="2147486160" r:id="rId2"/>
    <p:sldLayoutId id="2147486161" r:id="rId3"/>
    <p:sldLayoutId id="2147486162" r:id="rId4"/>
    <p:sldLayoutId id="2147486163" r:id="rId5"/>
    <p:sldLayoutId id="2147486164" r:id="rId6"/>
    <p:sldLayoutId id="2147486165" r:id="rId7"/>
    <p:sldLayoutId id="2147486166" r:id="rId8"/>
    <p:sldLayoutId id="2147486167" r:id="rId9"/>
    <p:sldLayoutId id="2147486168" r:id="rId10"/>
    <p:sldLayoutId id="2147486169" r:id="rId11"/>
    <p:sldLayoutId id="2147486170" r:id="rId12"/>
    <p:sldLayoutId id="2147486171" r:id="rId13"/>
    <p:sldLayoutId id="2147486172" r:id="rId14"/>
    <p:sldLayoutId id="2147486173" r:id="rId15"/>
    <p:sldLayoutId id="2147486174" r:id="rId16"/>
    <p:sldLayoutId id="2147486175" r:id="rId17"/>
    <p:sldLayoutId id="2147486176" r:id="rId18"/>
    <p:sldLayoutId id="2147486177" r:id="rId19"/>
    <p:sldLayoutId id="2147486178" r:id="rId20"/>
    <p:sldLayoutId id="2147486179" r:id="rId21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www.sciencedirect.com/science/article/pii/S0016328721001464" TargetMode="External"/><Relationship Id="rId5" Type="http://schemas.openxmlformats.org/officeDocument/2006/relationships/hyperlink" Target="https://aaltodoc.aalto.fi/handle/123456789/11544" TargetMode="Externa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oroscope.com/2017/02/24/the-futures-cone-use-and-history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hyperlink" Target="http://www.slideshare.net/SitraFund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s://www.instagram.com/sitrafund/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tiff"/><Relationship Id="rId11" Type="http://schemas.openxmlformats.org/officeDocument/2006/relationships/hyperlink" Target="https://www.youtube.com/user/sitrafund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hyperlink" Target="https://www.linkedin.com/company/sitra" TargetMode="External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173AA5A-678A-E22B-D12A-47958FBB0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186" y="181570"/>
            <a:ext cx="7472620" cy="6445137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231DFF2-684F-3970-6111-2799400EE67B}"/>
              </a:ext>
            </a:extLst>
          </p:cNvPr>
          <p:cNvSpPr txBox="1"/>
          <p:nvPr/>
        </p:nvSpPr>
        <p:spPr>
          <a:xfrm>
            <a:off x="9224065" y="5484179"/>
            <a:ext cx="281247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b="0" i="0" dirty="0">
                <a:highlight>
                  <a:srgbClr val="FBD1DC"/>
                </a:highlight>
                <a:latin typeface="+mn-lt"/>
              </a:rPr>
              <a:t>Sanna Rekola</a:t>
            </a:r>
          </a:p>
          <a:p>
            <a:pPr algn="r"/>
            <a:r>
              <a:rPr lang="en-US" sz="2000" dirty="0">
                <a:latin typeface="+mn-lt"/>
              </a:rPr>
              <a:t>@sannarekola</a:t>
            </a:r>
          </a:p>
          <a:p>
            <a:pPr algn="r"/>
            <a:r>
              <a:rPr lang="en-US" sz="2000" dirty="0">
                <a:latin typeface="+mn-lt"/>
              </a:rPr>
              <a:t>s</a:t>
            </a:r>
            <a:r>
              <a:rPr lang="en-US" sz="2000" b="0" i="0" dirty="0">
                <a:latin typeface="+mn-lt"/>
              </a:rPr>
              <a:t>anna.rekola@sitra.fi</a:t>
            </a:r>
            <a:endParaRPr lang="fi-FI" sz="2000" b="0" i="0" dirty="0">
              <a:latin typeface="+mn-lt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F228E2C-C0BB-D6E2-32E8-C10A7E796836}"/>
              </a:ext>
            </a:extLst>
          </p:cNvPr>
          <p:cNvSpPr txBox="1"/>
          <p:nvPr/>
        </p:nvSpPr>
        <p:spPr>
          <a:xfrm>
            <a:off x="2590129" y="4933936"/>
            <a:ext cx="683673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0" dirty="0">
                <a:latin typeface="+mj-lt"/>
              </a:rPr>
              <a:t>j</a:t>
            </a:r>
            <a:r>
              <a:rPr lang="en-US" sz="5000" b="0" i="0" dirty="0">
                <a:latin typeface="+mj-lt"/>
              </a:rPr>
              <a:t>a </a:t>
            </a:r>
            <a:r>
              <a:rPr lang="en-US" sz="5000" dirty="0" err="1">
                <a:latin typeface="+mj-lt"/>
              </a:rPr>
              <a:t>mustat</a:t>
            </a:r>
            <a:r>
              <a:rPr lang="en-US" sz="5000" dirty="0">
                <a:latin typeface="+mj-lt"/>
              </a:rPr>
              <a:t> </a:t>
            </a:r>
            <a:r>
              <a:rPr lang="en-US" sz="5000" dirty="0" err="1">
                <a:latin typeface="+mj-lt"/>
              </a:rPr>
              <a:t>joutsenet</a:t>
            </a:r>
            <a:endParaRPr lang="fi-FI" sz="5000" b="0" i="0" dirty="0">
              <a:latin typeface="+mj-lt"/>
            </a:endParaRPr>
          </a:p>
        </p:txBody>
      </p:sp>
      <p:pic>
        <p:nvPicPr>
          <p:cNvPr id="6" name="Kuva 5" descr="Kuva, joka sisältää kohteen vesilintu, lintu, joutsen, tumma&#10;&#10;Kuvaus luotu automaattisesti">
            <a:extLst>
              <a:ext uri="{FF2B5EF4-FFF2-40B4-BE49-F238E27FC236}">
                <a16:creationId xmlns:a16="http://schemas.microsoft.com/office/drawing/2014/main" id="{AF48E750-393D-71FB-AD7C-7A14FFF17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310" y="3685782"/>
            <a:ext cx="1613512" cy="14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1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54D911-1C0D-CE93-57C0-8CB1413A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31" y="549274"/>
            <a:ext cx="8882740" cy="5759451"/>
          </a:xfrm>
        </p:spPr>
        <p:txBody>
          <a:bodyPr>
            <a:normAutofit/>
          </a:bodyPr>
          <a:lstStyle/>
          <a:p>
            <a:r>
              <a:rPr lang="en-US" sz="6400" err="1"/>
              <a:t>Miten</a:t>
            </a:r>
            <a:r>
              <a:rPr lang="en-US" sz="6400"/>
              <a:t> </a:t>
            </a:r>
            <a:r>
              <a:rPr lang="en-US" sz="6400" err="1"/>
              <a:t>vahvistamme</a:t>
            </a:r>
            <a:r>
              <a:rPr lang="en-US" sz="6400"/>
              <a:t> </a:t>
            </a:r>
            <a:r>
              <a:rPr lang="en-US" sz="6400" err="1"/>
              <a:t>luottamusta</a:t>
            </a:r>
            <a:r>
              <a:rPr lang="en-US" sz="6400"/>
              <a:t> ja </a:t>
            </a:r>
            <a:r>
              <a:rPr lang="en-US" sz="6400" err="1"/>
              <a:t>laaja-alaista</a:t>
            </a:r>
            <a:r>
              <a:rPr lang="en-US" sz="6400"/>
              <a:t> </a:t>
            </a:r>
            <a:r>
              <a:rPr lang="en-US" sz="6400" err="1"/>
              <a:t>osallisuutta</a:t>
            </a:r>
            <a:r>
              <a:rPr lang="en-US" sz="6400"/>
              <a:t>?</a:t>
            </a:r>
            <a:endParaRPr lang="fi-FI" sz="6400"/>
          </a:p>
        </p:txBody>
      </p:sp>
    </p:spTree>
    <p:extLst>
      <p:ext uri="{BB962C8B-B14F-4D97-AF65-F5344CB8AC3E}">
        <p14:creationId xmlns:p14="http://schemas.microsoft.com/office/powerpoint/2010/main" val="277235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195F0E11-EEFB-8E7E-9FBA-CD27DCA9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797695" y="1631204"/>
            <a:ext cx="2655325" cy="2790000"/>
            <a:chOff x="4746505" y="1971170"/>
            <a:chExt cx="2981494" cy="3132715"/>
          </a:xfrm>
          <a:solidFill>
            <a:schemeClr val="bg1"/>
          </a:solidFill>
        </p:grpSpPr>
        <p:sp>
          <p:nvSpPr>
            <p:cNvPr id="31" name="Tasakylkinen kolmio 30">
              <a:extLst>
                <a:ext uri="{FF2B5EF4-FFF2-40B4-BE49-F238E27FC236}">
                  <a16:creationId xmlns:a16="http://schemas.microsoft.com/office/drawing/2014/main" id="{525728E5-F9BA-393F-6B08-046FB9FCFB51}"/>
                </a:ext>
              </a:extLst>
            </p:cNvPr>
            <p:cNvSpPr/>
            <p:nvPr/>
          </p:nvSpPr>
          <p:spPr>
            <a:xfrm>
              <a:off x="4991100" y="1971170"/>
              <a:ext cx="2441829" cy="2105025"/>
            </a:xfrm>
            <a:prstGeom prst="triangle">
              <a:avLst/>
            </a:prstGeom>
            <a:solidFill>
              <a:srgbClr val="73C92D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32" name="Ryhmä 31">
              <a:extLst>
                <a:ext uri="{FF2B5EF4-FFF2-40B4-BE49-F238E27FC236}">
                  <a16:creationId xmlns:a16="http://schemas.microsoft.com/office/drawing/2014/main" id="{1B3343A0-3DA4-E056-D7CB-85C7199D12C1}"/>
                </a:ext>
              </a:extLst>
            </p:cNvPr>
            <p:cNvGrpSpPr/>
            <p:nvPr/>
          </p:nvGrpSpPr>
          <p:grpSpPr>
            <a:xfrm>
              <a:off x="7048440" y="2421268"/>
              <a:ext cx="679559" cy="608492"/>
              <a:chOff x="6961641" y="2706901"/>
              <a:chExt cx="679559" cy="608492"/>
            </a:xfrm>
            <a:grpFill/>
          </p:grpSpPr>
          <p:sp>
            <p:nvSpPr>
              <p:cNvPr id="39" name="Tasakylkinen kolmio 38">
                <a:extLst>
                  <a:ext uri="{FF2B5EF4-FFF2-40B4-BE49-F238E27FC236}">
                    <a16:creationId xmlns:a16="http://schemas.microsoft.com/office/drawing/2014/main" id="{E914FD38-8A13-5CB9-EA4B-2380BBB2E99A}"/>
                  </a:ext>
                </a:extLst>
              </p:cNvPr>
              <p:cNvSpPr/>
              <p:nvPr/>
            </p:nvSpPr>
            <p:spPr>
              <a:xfrm rot="3600000">
                <a:off x="6932341" y="2919843"/>
                <a:ext cx="424850" cy="366250"/>
              </a:xfrm>
              <a:prstGeom prst="triangle">
                <a:avLst/>
              </a:prstGeom>
              <a:solidFill>
                <a:srgbClr val="73C92D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40" name="Tasakylkinen kolmio 39">
                <a:extLst>
                  <a:ext uri="{FF2B5EF4-FFF2-40B4-BE49-F238E27FC236}">
                    <a16:creationId xmlns:a16="http://schemas.microsoft.com/office/drawing/2014/main" id="{F09801E2-6BF3-D1FC-29BB-181D0766D285}"/>
                  </a:ext>
                </a:extLst>
              </p:cNvPr>
              <p:cNvSpPr/>
              <p:nvPr/>
            </p:nvSpPr>
            <p:spPr>
              <a:xfrm rot="3600000">
                <a:off x="7245650" y="2736201"/>
                <a:ext cx="424850" cy="366250"/>
              </a:xfrm>
              <a:prstGeom prst="triangle">
                <a:avLst/>
              </a:prstGeom>
              <a:solidFill>
                <a:srgbClr val="73C92D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4F064C5F-19BF-6EF7-DE4B-A2CF2447A1A8}"/>
                </a:ext>
              </a:extLst>
            </p:cNvPr>
            <p:cNvGrpSpPr/>
            <p:nvPr/>
          </p:nvGrpSpPr>
          <p:grpSpPr>
            <a:xfrm rot="3600000">
              <a:off x="4710971" y="2500175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37" name="Tasakylkinen kolmio 36">
                <a:extLst>
                  <a:ext uri="{FF2B5EF4-FFF2-40B4-BE49-F238E27FC236}">
                    <a16:creationId xmlns:a16="http://schemas.microsoft.com/office/drawing/2014/main" id="{9DCBD8CF-4D8C-3712-4BEA-C66CBF3F48BD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solidFill>
                <a:srgbClr val="73C92D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38" name="Tasakylkinen kolmio 37">
                <a:extLst>
                  <a:ext uri="{FF2B5EF4-FFF2-40B4-BE49-F238E27FC236}">
                    <a16:creationId xmlns:a16="http://schemas.microsoft.com/office/drawing/2014/main" id="{C91ED594-42B4-48C4-7AEB-B40AEDFE6634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solidFill>
                <a:srgbClr val="73C92D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Ryhmä 33">
              <a:extLst>
                <a:ext uri="{FF2B5EF4-FFF2-40B4-BE49-F238E27FC236}">
                  <a16:creationId xmlns:a16="http://schemas.microsoft.com/office/drawing/2014/main" id="{73E3AC90-72C9-6F70-4B19-5E60010BE4BE}"/>
                </a:ext>
              </a:extLst>
            </p:cNvPr>
            <p:cNvGrpSpPr/>
            <p:nvPr/>
          </p:nvGrpSpPr>
          <p:grpSpPr>
            <a:xfrm rot="7200000">
              <a:off x="5871996" y="4459860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35" name="Tasakylkinen kolmio 34">
                <a:extLst>
                  <a:ext uri="{FF2B5EF4-FFF2-40B4-BE49-F238E27FC236}">
                    <a16:creationId xmlns:a16="http://schemas.microsoft.com/office/drawing/2014/main" id="{4152CC2F-9C1E-A646-7542-688FCBEC8466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solidFill>
                <a:srgbClr val="73C92D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36" name="Tasakylkinen kolmio 35">
                <a:extLst>
                  <a:ext uri="{FF2B5EF4-FFF2-40B4-BE49-F238E27FC236}">
                    <a16:creationId xmlns:a16="http://schemas.microsoft.com/office/drawing/2014/main" id="{439A2124-7E6E-8798-0948-9CF918D438CF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solidFill>
                <a:srgbClr val="73C92D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03E083D6-E76D-45EF-49BB-06E6728A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58" y="0"/>
            <a:ext cx="10159998" cy="1630800"/>
          </a:xfrm>
        </p:spPr>
        <p:txBody>
          <a:bodyPr anchor="ctr"/>
          <a:lstStyle/>
          <a:p>
            <a:r>
              <a:rPr lang="en-US" err="1"/>
              <a:t>Kilpailu</a:t>
            </a:r>
            <a:r>
              <a:rPr lang="en-US"/>
              <a:t> </a:t>
            </a:r>
            <a:r>
              <a:rPr lang="en-US" err="1"/>
              <a:t>digivallasta</a:t>
            </a:r>
            <a:r>
              <a:rPr lang="en-US"/>
              <a:t> </a:t>
            </a:r>
            <a:r>
              <a:rPr lang="en-US" err="1"/>
              <a:t>kiihtyy</a:t>
            </a:r>
            <a:endParaRPr lang="fi-FI"/>
          </a:p>
        </p:txBody>
      </p:sp>
      <p:pic>
        <p:nvPicPr>
          <p:cNvPr id="20" name="Kuva 19" descr="Työntö">
            <a:extLst>
              <a:ext uri="{FF2B5EF4-FFF2-40B4-BE49-F238E27FC236}">
                <a16:creationId xmlns:a16="http://schemas.microsoft.com/office/drawing/2014/main" id="{1849FEDC-EA29-D73C-CB26-492B4FB83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3" y="1382332"/>
            <a:ext cx="2334970" cy="859611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A73019F2-023A-6D31-2D7A-0D9C3E01B597}"/>
              </a:ext>
            </a:extLst>
          </p:cNvPr>
          <p:cNvSpPr txBox="1"/>
          <p:nvPr/>
        </p:nvSpPr>
        <p:spPr>
          <a:xfrm>
            <a:off x="790534" y="1918012"/>
            <a:ext cx="29058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muuttuu nyt?</a:t>
            </a:r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FF2C1FDE-BE2A-FA1B-0DBE-2AA4067D4F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1230" y="2343544"/>
            <a:ext cx="3527811" cy="1889720"/>
          </a:xfrm>
        </p:spPr>
        <p:txBody>
          <a:bodyPr/>
          <a:lstStyle/>
          <a:p>
            <a:pPr marL="0" indent="0" algn="l">
              <a:buNone/>
            </a:pPr>
            <a:r>
              <a:rPr lang="fi-FI" sz="2130"/>
              <a:t>Teknologia ja data sulautuvat arkeen</a:t>
            </a:r>
          </a:p>
          <a:p>
            <a:pPr marL="0" indent="0" algn="l">
              <a:buNone/>
            </a:pPr>
            <a:r>
              <a:rPr lang="fi-FI" sz="2130"/>
              <a:t>Fyysisen ja virtuaalisen maailman rajat hämärtyvät</a:t>
            </a:r>
          </a:p>
          <a:p>
            <a:pPr marL="0" indent="0" algn="l">
              <a:buNone/>
            </a:pPr>
            <a:r>
              <a:rPr lang="fi-FI" sz="2130"/>
              <a:t>Datatalous kasvaa</a:t>
            </a:r>
          </a:p>
          <a:p>
            <a:pPr marL="0" indent="0" algn="l">
              <a:buNone/>
            </a:pPr>
            <a:r>
              <a:rPr lang="fi-FI" sz="2130"/>
              <a:t>Lohkoketjut muuttavat toimintaa</a:t>
            </a:r>
          </a:p>
        </p:txBody>
      </p:sp>
      <p:pic>
        <p:nvPicPr>
          <p:cNvPr id="19" name="Kuva 18" descr="Paino">
            <a:extLst>
              <a:ext uri="{FF2B5EF4-FFF2-40B4-BE49-F238E27FC236}">
                <a16:creationId xmlns:a16="http://schemas.microsoft.com/office/drawing/2014/main" id="{90076FDE-5B19-9143-CD73-D17F491C1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95" y="4393478"/>
            <a:ext cx="1944793" cy="859611"/>
          </a:xfrm>
          <a:prstGeom prst="rect">
            <a:avLst/>
          </a:prstGeom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E0B04FF3-03CB-DBF1-0C3F-8791E65876A1}"/>
              </a:ext>
            </a:extLst>
          </p:cNvPr>
          <p:cNvSpPr txBox="1"/>
          <p:nvPr/>
        </p:nvSpPr>
        <p:spPr>
          <a:xfrm>
            <a:off x="4559544" y="4934261"/>
            <a:ext cx="3072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estää muutosta?</a:t>
            </a:r>
          </a:p>
        </p:txBody>
      </p:sp>
      <p:sp>
        <p:nvSpPr>
          <p:cNvPr id="22" name="Tekstin paikkamerkki 2">
            <a:extLst>
              <a:ext uri="{FF2B5EF4-FFF2-40B4-BE49-F238E27FC236}">
                <a16:creationId xmlns:a16="http://schemas.microsoft.com/office/drawing/2014/main" id="{7C126E92-DF99-70CB-DC26-F6F6A1FEFB56}"/>
              </a:ext>
            </a:extLst>
          </p:cNvPr>
          <p:cNvSpPr txBox="1">
            <a:spLocks/>
          </p:cNvSpPr>
          <p:nvPr/>
        </p:nvSpPr>
        <p:spPr>
          <a:xfrm>
            <a:off x="3148263" y="5303593"/>
            <a:ext cx="5895474" cy="2075991"/>
          </a:xfrm>
          <a:prstGeom prst="rect">
            <a:avLst/>
          </a:prstGeom>
        </p:spPr>
        <p:txBody>
          <a:bodyPr/>
          <a:lstStyle>
            <a:lvl1pPr marL="239178" indent="-239178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133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6239" indent="-237061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5415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60943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Pula </a:t>
            </a: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resursseista</a:t>
            </a:r>
            <a:r>
              <a:rPr kumimoji="0" lang="en-US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ja </a:t>
            </a: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osaamisesta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Puuttuvat</a:t>
            </a:r>
            <a:r>
              <a:rPr kumimoji="0" lang="en-US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pelisäännöt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27" name="Kuva 26" descr="Imu">
            <a:extLst>
              <a:ext uri="{FF2B5EF4-FFF2-40B4-BE49-F238E27FC236}">
                <a16:creationId xmlns:a16="http://schemas.microsoft.com/office/drawing/2014/main" id="{AEF73F1C-61EF-3462-818A-C0EF151ED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466" y="1382332"/>
            <a:ext cx="1341236" cy="859611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9C841F27-20DF-2F4E-5514-A534A35A95C8}"/>
              </a:ext>
            </a:extLst>
          </p:cNvPr>
          <p:cNvSpPr txBox="1"/>
          <p:nvPr/>
        </p:nvSpPr>
        <p:spPr>
          <a:xfrm>
            <a:off x="8265983" y="1918012"/>
            <a:ext cx="32598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Millaisia näkemyksiä tulevaisuuksista on?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426C88C3-43B4-502D-D1EC-29EA7A5C1DE2}"/>
              </a:ext>
            </a:extLst>
          </p:cNvPr>
          <p:cNvSpPr txBox="1"/>
          <p:nvPr/>
        </p:nvSpPr>
        <p:spPr>
          <a:xfrm>
            <a:off x="6722803" y="2695054"/>
            <a:ext cx="4842252" cy="1203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Reilu</a:t>
            </a:r>
            <a:r>
              <a:rPr kumimoji="0" lang="en-US" sz="21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213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digimaailma</a:t>
            </a:r>
            <a:endParaRPr kumimoji="0" lang="en-US" sz="213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Runsauden</a:t>
            </a:r>
            <a:r>
              <a:rPr kumimoji="0" lang="en-US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maailma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Dataismi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39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F1BEA69-DB11-DFDF-5FA1-3A6B011A8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619572"/>
            <a:ext cx="10080626" cy="3618856"/>
          </a:xfrm>
          <a:noFill/>
        </p:spPr>
        <p:txBody>
          <a:bodyPr>
            <a:normAutofit/>
          </a:bodyPr>
          <a:lstStyle/>
          <a:p>
            <a:r>
              <a:rPr lang="en-US" sz="6400" err="1"/>
              <a:t>Millaiseksi</a:t>
            </a:r>
            <a:r>
              <a:rPr lang="en-US" sz="6400"/>
              <a:t> </a:t>
            </a:r>
            <a:r>
              <a:rPr lang="en-US" sz="6400" err="1"/>
              <a:t>muovaamme</a:t>
            </a:r>
            <a:r>
              <a:rPr lang="en-US" sz="6400"/>
              <a:t> </a:t>
            </a:r>
            <a:r>
              <a:rPr lang="en-US" sz="6400" err="1"/>
              <a:t>digimaailman</a:t>
            </a:r>
            <a:r>
              <a:rPr lang="en-US" sz="6400"/>
              <a:t> </a:t>
            </a:r>
            <a:r>
              <a:rPr lang="en-US" sz="6400" err="1"/>
              <a:t>pelisäännöt</a:t>
            </a:r>
            <a:r>
              <a:rPr lang="en-US" sz="6400"/>
              <a:t>?</a:t>
            </a:r>
            <a:endParaRPr lang="fi-FI" sz="6400"/>
          </a:p>
        </p:txBody>
      </p:sp>
    </p:spTree>
    <p:extLst>
      <p:ext uri="{BB962C8B-B14F-4D97-AF65-F5344CB8AC3E}">
        <p14:creationId xmlns:p14="http://schemas.microsoft.com/office/powerpoint/2010/main" val="13053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1885A655-B208-A0B1-8F61-F9CC96847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803516" y="1636642"/>
            <a:ext cx="2655325" cy="2790000"/>
            <a:chOff x="4746505" y="1971170"/>
            <a:chExt cx="2981494" cy="3132715"/>
          </a:xfrm>
          <a:solidFill>
            <a:srgbClr val="75CFEB"/>
          </a:solidFill>
        </p:grpSpPr>
        <p:sp>
          <p:nvSpPr>
            <p:cNvPr id="5" name="Tasakylkinen kolmio 4">
              <a:extLst>
                <a:ext uri="{FF2B5EF4-FFF2-40B4-BE49-F238E27FC236}">
                  <a16:creationId xmlns:a16="http://schemas.microsoft.com/office/drawing/2014/main" id="{6BC9ECB5-09AB-F964-99A3-52666BDBA2B6}"/>
                </a:ext>
              </a:extLst>
            </p:cNvPr>
            <p:cNvSpPr/>
            <p:nvPr/>
          </p:nvSpPr>
          <p:spPr>
            <a:xfrm>
              <a:off x="4991100" y="1971170"/>
              <a:ext cx="2441829" cy="2105025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3915E9B2-C12C-EF73-34C4-C7571B80566B}"/>
                </a:ext>
              </a:extLst>
            </p:cNvPr>
            <p:cNvGrpSpPr/>
            <p:nvPr/>
          </p:nvGrpSpPr>
          <p:grpSpPr>
            <a:xfrm>
              <a:off x="7048440" y="2421268"/>
              <a:ext cx="679559" cy="608492"/>
              <a:chOff x="6961641" y="2706901"/>
              <a:chExt cx="679559" cy="608492"/>
            </a:xfrm>
            <a:grpFill/>
          </p:grpSpPr>
          <p:sp>
            <p:nvSpPr>
              <p:cNvPr id="16" name="Tasakylkinen kolmio 15">
                <a:extLst>
                  <a:ext uri="{FF2B5EF4-FFF2-40B4-BE49-F238E27FC236}">
                    <a16:creationId xmlns:a16="http://schemas.microsoft.com/office/drawing/2014/main" id="{6CA461E2-D9CA-E056-1EF9-746EF0D2B63F}"/>
                  </a:ext>
                </a:extLst>
              </p:cNvPr>
              <p:cNvSpPr/>
              <p:nvPr/>
            </p:nvSpPr>
            <p:spPr>
              <a:xfrm rot="3600000">
                <a:off x="6932341" y="29198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7" name="Tasakylkinen kolmio 16">
                <a:extLst>
                  <a:ext uri="{FF2B5EF4-FFF2-40B4-BE49-F238E27FC236}">
                    <a16:creationId xmlns:a16="http://schemas.microsoft.com/office/drawing/2014/main" id="{DA7FDB93-E81D-90B6-2466-7D5EAE0DAD3A}"/>
                  </a:ext>
                </a:extLst>
              </p:cNvPr>
              <p:cNvSpPr/>
              <p:nvPr/>
            </p:nvSpPr>
            <p:spPr>
              <a:xfrm rot="3600000">
                <a:off x="7245650" y="27362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07A53B67-86C0-5247-7D32-18350DBF31B0}"/>
                </a:ext>
              </a:extLst>
            </p:cNvPr>
            <p:cNvGrpSpPr/>
            <p:nvPr/>
          </p:nvGrpSpPr>
          <p:grpSpPr>
            <a:xfrm rot="3600000">
              <a:off x="4710971" y="2500175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14" name="Tasakylkinen kolmio 13">
                <a:extLst>
                  <a:ext uri="{FF2B5EF4-FFF2-40B4-BE49-F238E27FC236}">
                    <a16:creationId xmlns:a16="http://schemas.microsoft.com/office/drawing/2014/main" id="{D2A80A6F-4E45-AB79-B648-0143FA2BC438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5" name="Tasakylkinen kolmio 14">
                <a:extLst>
                  <a:ext uri="{FF2B5EF4-FFF2-40B4-BE49-F238E27FC236}">
                    <a16:creationId xmlns:a16="http://schemas.microsoft.com/office/drawing/2014/main" id="{3F2C1AE1-7E56-230A-4AFD-6D889F9A92FA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Ryhmä 10">
              <a:extLst>
                <a:ext uri="{FF2B5EF4-FFF2-40B4-BE49-F238E27FC236}">
                  <a16:creationId xmlns:a16="http://schemas.microsoft.com/office/drawing/2014/main" id="{68AEC5E3-45FA-43F5-9097-25616229C51B}"/>
                </a:ext>
              </a:extLst>
            </p:cNvPr>
            <p:cNvGrpSpPr/>
            <p:nvPr/>
          </p:nvGrpSpPr>
          <p:grpSpPr>
            <a:xfrm rot="7200000">
              <a:off x="5871996" y="4459860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12" name="Tasakylkinen kolmio 11">
                <a:extLst>
                  <a:ext uri="{FF2B5EF4-FFF2-40B4-BE49-F238E27FC236}">
                    <a16:creationId xmlns:a16="http://schemas.microsoft.com/office/drawing/2014/main" id="{CA4F18DC-37A5-030C-4449-0E4B4767FF0E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3" name="Tasakylkinen kolmio 12">
                <a:extLst>
                  <a:ext uri="{FF2B5EF4-FFF2-40B4-BE49-F238E27FC236}">
                    <a16:creationId xmlns:a16="http://schemas.microsoft.com/office/drawing/2014/main" id="{1C98A60E-F666-6ECC-F2A3-70E0BC7E29D7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7D53D43-7D0D-E69E-C716-716DBA6B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-25665"/>
            <a:ext cx="10080624" cy="1632181"/>
          </a:xfrm>
        </p:spPr>
        <p:txBody>
          <a:bodyPr anchor="ctr"/>
          <a:lstStyle/>
          <a:p>
            <a:r>
              <a:rPr lang="en-US" err="1"/>
              <a:t>Talouden</a:t>
            </a:r>
            <a:r>
              <a:rPr lang="en-US"/>
              <a:t> </a:t>
            </a:r>
            <a:r>
              <a:rPr lang="en-US" err="1"/>
              <a:t>perusta</a:t>
            </a:r>
            <a:r>
              <a:rPr lang="en-US"/>
              <a:t> </a:t>
            </a:r>
            <a:r>
              <a:rPr lang="en-US" err="1"/>
              <a:t>rakoilee</a:t>
            </a:r>
            <a:endParaRPr lang="fi-FI"/>
          </a:p>
        </p:txBody>
      </p:sp>
      <p:pic>
        <p:nvPicPr>
          <p:cNvPr id="20" name="Kuva 19" descr="Työntö">
            <a:extLst>
              <a:ext uri="{FF2B5EF4-FFF2-40B4-BE49-F238E27FC236}">
                <a16:creationId xmlns:a16="http://schemas.microsoft.com/office/drawing/2014/main" id="{9DB8630C-44AF-2D47-153D-56124016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3" y="1382332"/>
            <a:ext cx="2334970" cy="859611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DFC945C1-E2C0-F974-3A95-86F19F1E18AC}"/>
              </a:ext>
            </a:extLst>
          </p:cNvPr>
          <p:cNvSpPr txBox="1"/>
          <p:nvPr/>
        </p:nvSpPr>
        <p:spPr>
          <a:xfrm>
            <a:off x="790534" y="1918012"/>
            <a:ext cx="29058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muuttuu nyt?</a:t>
            </a:r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5C790218-9750-7239-E0A7-D97B483E5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5491" y="2349524"/>
            <a:ext cx="3905727" cy="1889720"/>
          </a:xfrm>
        </p:spPr>
        <p:txBody>
          <a:bodyPr/>
          <a:lstStyle/>
          <a:p>
            <a:pPr marL="0" indent="0" algn="l">
              <a:buNone/>
            </a:pPr>
            <a:r>
              <a:rPr lang="fi-FI" sz="2130"/>
              <a:t>Vaurauden edellytykset murenevat</a:t>
            </a:r>
          </a:p>
          <a:p>
            <a:pPr marL="0" indent="0" algn="l">
              <a:buNone/>
            </a:pPr>
            <a:r>
              <a:rPr lang="fi-FI" sz="2130"/>
              <a:t>Eriarvoisuus kasvaa</a:t>
            </a:r>
          </a:p>
          <a:p>
            <a:pPr marL="0" indent="0" algn="l">
              <a:buNone/>
            </a:pPr>
            <a:r>
              <a:rPr lang="fi-FI" sz="2130"/>
              <a:t>Ymmärrys talouden pääomista monipuolistuu</a:t>
            </a:r>
          </a:p>
          <a:p>
            <a:pPr marL="0" indent="0" algn="l">
              <a:buNone/>
            </a:pPr>
            <a:r>
              <a:rPr lang="fi-FI" sz="2130"/>
              <a:t>Yritysvastuu laajenee</a:t>
            </a:r>
          </a:p>
          <a:p>
            <a:pPr marL="0" indent="0" algn="l">
              <a:buNone/>
            </a:pPr>
            <a:r>
              <a:rPr lang="fi-FI" sz="2130"/>
              <a:t>Kiertotaloudesta tulee välttämättömyys</a:t>
            </a:r>
          </a:p>
        </p:txBody>
      </p:sp>
      <p:pic>
        <p:nvPicPr>
          <p:cNvPr id="19" name="Kuva 18" descr="Paino">
            <a:extLst>
              <a:ext uri="{FF2B5EF4-FFF2-40B4-BE49-F238E27FC236}">
                <a16:creationId xmlns:a16="http://schemas.microsoft.com/office/drawing/2014/main" id="{88352B4C-276C-C059-0D79-0BC899C3A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95" y="4393478"/>
            <a:ext cx="1944793" cy="859611"/>
          </a:xfrm>
          <a:prstGeom prst="rect">
            <a:avLst/>
          </a:prstGeom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3AE0722B-4397-9EDA-5E1E-86BB20075672}"/>
              </a:ext>
            </a:extLst>
          </p:cNvPr>
          <p:cNvSpPr txBox="1"/>
          <p:nvPr/>
        </p:nvSpPr>
        <p:spPr>
          <a:xfrm>
            <a:off x="4559544" y="4934261"/>
            <a:ext cx="3072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estää muutosta?</a:t>
            </a:r>
          </a:p>
        </p:txBody>
      </p:sp>
      <p:sp>
        <p:nvSpPr>
          <p:cNvPr id="22" name="Tekstin paikkamerkki 2">
            <a:extLst>
              <a:ext uri="{FF2B5EF4-FFF2-40B4-BE49-F238E27FC236}">
                <a16:creationId xmlns:a16="http://schemas.microsoft.com/office/drawing/2014/main" id="{7690296B-62E9-A72C-2FC4-4CCFA7472B77}"/>
              </a:ext>
            </a:extLst>
          </p:cNvPr>
          <p:cNvSpPr txBox="1">
            <a:spLocks/>
          </p:cNvSpPr>
          <p:nvPr/>
        </p:nvSpPr>
        <p:spPr>
          <a:xfrm>
            <a:off x="3148263" y="5325947"/>
            <a:ext cx="5895474" cy="2075991"/>
          </a:xfrm>
          <a:prstGeom prst="rect">
            <a:avLst/>
          </a:prstGeom>
        </p:spPr>
        <p:txBody>
          <a:bodyPr/>
          <a:lstStyle>
            <a:lvl1pPr marL="239178" indent="-239178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133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6239" indent="-237061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5415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60943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Näköalattomuus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Riippuvuus globaaleista arvoketjuista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Talouskasvu</a:t>
            </a: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ympäristön kustannuksella</a:t>
            </a:r>
          </a:p>
        </p:txBody>
      </p:sp>
      <p:pic>
        <p:nvPicPr>
          <p:cNvPr id="27" name="Kuva 26" descr="Imu">
            <a:extLst>
              <a:ext uri="{FF2B5EF4-FFF2-40B4-BE49-F238E27FC236}">
                <a16:creationId xmlns:a16="http://schemas.microsoft.com/office/drawing/2014/main" id="{4ED2AD1B-9237-554D-C2B2-B7D1D8EB5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466" y="1382332"/>
            <a:ext cx="1341236" cy="859611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699F74D1-ADB8-DBB9-BDFA-2F569830BE32}"/>
              </a:ext>
            </a:extLst>
          </p:cNvPr>
          <p:cNvSpPr txBox="1"/>
          <p:nvPr/>
        </p:nvSpPr>
        <p:spPr>
          <a:xfrm>
            <a:off x="8265983" y="1918012"/>
            <a:ext cx="32598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Millaisia näkemyksiä tulevaisuuksista on?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92E9A61B-6EC5-B8C1-490A-6131F1E9D4CA}"/>
              </a:ext>
            </a:extLst>
          </p:cNvPr>
          <p:cNvSpPr txBox="1"/>
          <p:nvPr/>
        </p:nvSpPr>
        <p:spPr>
          <a:xfrm>
            <a:off x="7816048" y="2656676"/>
            <a:ext cx="3765189" cy="1859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Korjaava ja uusintava talous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Kestävän talouden aloitteet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Hyvinvointiyhteiskunnan alasajo</a:t>
            </a:r>
          </a:p>
        </p:txBody>
      </p:sp>
    </p:spTree>
    <p:extLst>
      <p:ext uri="{BB962C8B-B14F-4D97-AF65-F5344CB8AC3E}">
        <p14:creationId xmlns:p14="http://schemas.microsoft.com/office/powerpoint/2010/main" val="105680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FE632A42-E21B-3D52-3DA7-2EAFB56F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400" err="1"/>
              <a:t>Miten</a:t>
            </a:r>
            <a:r>
              <a:rPr lang="en-US" sz="6400"/>
              <a:t> </a:t>
            </a:r>
            <a:r>
              <a:rPr lang="en-US" sz="6400" err="1"/>
              <a:t>siirrymme</a:t>
            </a:r>
            <a:r>
              <a:rPr lang="en-US" sz="6400"/>
              <a:t> </a:t>
            </a:r>
            <a:r>
              <a:rPr lang="en-US" sz="6400" err="1"/>
              <a:t>korjaavaan</a:t>
            </a:r>
            <a:r>
              <a:rPr lang="en-US" sz="6400"/>
              <a:t> ja </a:t>
            </a:r>
            <a:r>
              <a:rPr lang="en-US" sz="6400" err="1"/>
              <a:t>uusintavaan</a:t>
            </a:r>
            <a:r>
              <a:rPr lang="en-US" sz="6400"/>
              <a:t> </a:t>
            </a:r>
            <a:r>
              <a:rPr lang="en-US" sz="6400" err="1"/>
              <a:t>talouteen</a:t>
            </a:r>
            <a:r>
              <a:rPr lang="en-US" sz="6400"/>
              <a:t>?</a:t>
            </a:r>
            <a:endParaRPr lang="fi-FI" sz="6400"/>
          </a:p>
        </p:txBody>
      </p:sp>
    </p:spTree>
    <p:extLst>
      <p:ext uri="{BB962C8B-B14F-4D97-AF65-F5344CB8AC3E}">
        <p14:creationId xmlns:p14="http://schemas.microsoft.com/office/powerpoint/2010/main" val="1500030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F0E804A7-4FA0-34EA-2DE8-17ED7646B7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3032" y="-136477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i-FI"/>
              <a:t>Mahdollisuuksia on paljon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AE33569-F2B0-8F8D-C119-635757D01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29400" y="5410200"/>
            <a:ext cx="1279525" cy="1279525"/>
          </a:xfrm>
          <a:prstGeom prst="ellipse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2BE6FA0-3EBC-063B-FEF3-10E2ED7AC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0401" y="4660901"/>
            <a:ext cx="698500" cy="698500"/>
          </a:xfrm>
          <a:prstGeom prst="ellipse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0C125CD-A4C2-EE03-5CAB-52A9A51C0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0" y="4191000"/>
            <a:ext cx="698500" cy="698500"/>
          </a:xfrm>
          <a:prstGeom prst="ellipse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9BE23B5-0271-B9B4-97C5-8B252ED7F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75875" y="4279900"/>
            <a:ext cx="241300" cy="241300"/>
          </a:xfrm>
          <a:prstGeom prst="ellipse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EC1196-E8FF-2601-94FA-5362E1EDC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9351" y="709613"/>
            <a:ext cx="1279525" cy="1279525"/>
          </a:xfrm>
          <a:prstGeom prst="ellipse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0482D5-1D97-65E6-9853-257F5254D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58200" y="2438400"/>
            <a:ext cx="698500" cy="698500"/>
          </a:xfrm>
          <a:prstGeom prst="ellipse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484FA4B-2E26-C467-1E48-ADDFA8B48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0000" y="152400"/>
            <a:ext cx="241300" cy="241300"/>
          </a:xfrm>
          <a:prstGeom prst="ellipse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9A45CD-B093-3585-40BE-A4F8F8441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52800" y="914400"/>
            <a:ext cx="1279525" cy="1279525"/>
          </a:xfrm>
          <a:prstGeom prst="ellipse">
            <a:avLst/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EE0BFC-AA1E-7725-E9B2-30DC568A2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4400" y="381000"/>
            <a:ext cx="698500" cy="698500"/>
          </a:xfrm>
          <a:prstGeom prst="ellipse">
            <a:avLst/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AB8C6BB-03BE-61FD-1542-2CF7F6C52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62200" y="2438400"/>
            <a:ext cx="241300" cy="241300"/>
          </a:xfrm>
          <a:prstGeom prst="ellipse">
            <a:avLst/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3029129-B0CF-0CED-E8F2-5DC46EC7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7600" y="152400"/>
            <a:ext cx="241300" cy="241300"/>
          </a:xfrm>
          <a:prstGeom prst="ellipse">
            <a:avLst/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76A0E4-C46E-49B6-C35C-96AA56EC3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9400" y="3911600"/>
            <a:ext cx="1279525" cy="1279525"/>
          </a:xfrm>
          <a:prstGeom prst="ellipse">
            <a:avLst/>
          </a:prstGeom>
          <a:solidFill>
            <a:srgbClr val="75CF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DC087-CC0D-32ED-58E0-49828E02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7500" y="5610225"/>
            <a:ext cx="698500" cy="698500"/>
          </a:xfrm>
          <a:prstGeom prst="ellipse">
            <a:avLst/>
          </a:prstGeom>
          <a:solidFill>
            <a:srgbClr val="75CF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EA852DC-F957-587F-FAEA-1175D456D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57400" y="3886200"/>
            <a:ext cx="241300" cy="241300"/>
          </a:xfrm>
          <a:prstGeom prst="ellipse">
            <a:avLst/>
          </a:prstGeom>
          <a:solidFill>
            <a:srgbClr val="75CF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0369B540-1D79-147C-B761-CC7C8CE7B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9534">
            <a:off x="3193766" y="538769"/>
            <a:ext cx="5986407" cy="5986406"/>
          </a:xfrm>
          <a:prstGeom prst="blockArc">
            <a:avLst>
              <a:gd name="adj1" fmla="val 10800000"/>
              <a:gd name="adj2" fmla="val 16158137"/>
              <a:gd name="adj3" fmla="val 25398"/>
            </a:avLst>
          </a:prstGeom>
          <a:solidFill>
            <a:srgbClr val="FAC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24BBEA4B-2FC0-85D5-D26B-BDCED5B0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833918">
            <a:off x="2878707" y="352992"/>
            <a:ext cx="5986406" cy="5986407"/>
          </a:xfrm>
          <a:prstGeom prst="blockArc">
            <a:avLst>
              <a:gd name="adj1" fmla="val 10800000"/>
              <a:gd name="adj2" fmla="val 16158137"/>
              <a:gd name="adj3" fmla="val 25398"/>
            </a:avLst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FE2A26B7-0285-1258-DC8E-5F41591E1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058695">
            <a:off x="3102796" y="405471"/>
            <a:ext cx="5986407" cy="5986406"/>
          </a:xfrm>
          <a:prstGeom prst="blockArc">
            <a:avLst>
              <a:gd name="adj1" fmla="val 10800000"/>
              <a:gd name="adj2" fmla="val 16158137"/>
              <a:gd name="adj3" fmla="val 25398"/>
            </a:avLst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B08D1687-6622-3E1A-64F6-933E5CEE9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358861">
            <a:off x="3102798" y="435797"/>
            <a:ext cx="5986406" cy="5986407"/>
          </a:xfrm>
          <a:prstGeom prst="blockArc">
            <a:avLst>
              <a:gd name="adj1" fmla="val 10800000"/>
              <a:gd name="adj2" fmla="val 16158137"/>
              <a:gd name="adj3" fmla="val 25398"/>
            </a:avLst>
          </a:prstGeom>
          <a:solidFill>
            <a:srgbClr val="75CF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82CB97-34A1-A9E1-09E3-591F74225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2302" y="3236644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D4496E-EC0D-DFD3-E513-46BD5001F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10078" y="806916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FD5BAF-BA8A-F898-27FB-BD55B082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5643" y="3429000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CA7473-3E36-C813-F78C-D7121A0EC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0055" y="5771920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604FA2-9311-C103-A699-05CFB4078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0970" y="2536945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DAEC22-36A1-1E4B-77C9-3DD42CBB8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7879" y="4286772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31C035-C56D-6754-A264-E013AAAB7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7989" y="4187825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0C8B17-8740-F6C1-DCF6-B6CC4DE90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5085" y="2510832"/>
            <a:ext cx="283111" cy="28311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6" name="Otsikko 1">
            <a:extLst>
              <a:ext uri="{FF2B5EF4-FFF2-40B4-BE49-F238E27FC236}">
                <a16:creationId xmlns:a16="http://schemas.microsoft.com/office/drawing/2014/main" id="{AEB30B03-D2F4-25A5-421B-5D01636531A4}"/>
              </a:ext>
            </a:extLst>
          </p:cNvPr>
          <p:cNvSpPr txBox="1">
            <a:spLocks/>
          </p:cNvSpPr>
          <p:nvPr/>
        </p:nvSpPr>
        <p:spPr>
          <a:xfrm>
            <a:off x="5375274" y="2651310"/>
            <a:ext cx="1441452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LUONTO</a:t>
            </a:r>
          </a:p>
        </p:txBody>
      </p:sp>
      <p:sp>
        <p:nvSpPr>
          <p:cNvPr id="34" name="Otsikko 1">
            <a:extLst>
              <a:ext uri="{FF2B5EF4-FFF2-40B4-BE49-F238E27FC236}">
                <a16:creationId xmlns:a16="http://schemas.microsoft.com/office/drawing/2014/main" id="{3E7D0BDB-0E65-8DE8-2D21-7D14C23435DC}"/>
              </a:ext>
            </a:extLst>
          </p:cNvPr>
          <p:cNvSpPr txBox="1">
            <a:spLocks/>
          </p:cNvSpPr>
          <p:nvPr/>
        </p:nvSpPr>
        <p:spPr>
          <a:xfrm>
            <a:off x="4429189" y="2964617"/>
            <a:ext cx="3333621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Ekologinen</a:t>
            </a:r>
          </a:p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jälleen-</a:t>
            </a:r>
          </a:p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rakennus</a:t>
            </a:r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C4E9E98E-2E5E-6F8B-98E5-69D3AB17693E}"/>
              </a:ext>
            </a:extLst>
          </p:cNvPr>
          <p:cNvSpPr txBox="1">
            <a:spLocks/>
          </p:cNvSpPr>
          <p:nvPr/>
        </p:nvSpPr>
        <p:spPr>
          <a:xfrm>
            <a:off x="1415933" y="549275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IHMISET</a:t>
            </a: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F55EA2C9-0441-689C-F4F5-B261E9408FA3}"/>
              </a:ext>
            </a:extLst>
          </p:cNvPr>
          <p:cNvSpPr txBox="1">
            <a:spLocks/>
          </p:cNvSpPr>
          <p:nvPr/>
        </p:nvSpPr>
        <p:spPr>
          <a:xfrm>
            <a:off x="1415933" y="887712"/>
            <a:ext cx="3333621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Kokonais-</a:t>
            </a:r>
          </a:p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valtainen hyvinvointi</a:t>
            </a: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63F167E3-1DE0-90A1-2427-2474B99149D1}"/>
              </a:ext>
            </a:extLst>
          </p:cNvPr>
          <p:cNvSpPr txBox="1">
            <a:spLocks/>
          </p:cNvSpPr>
          <p:nvPr/>
        </p:nvSpPr>
        <p:spPr>
          <a:xfrm>
            <a:off x="2082800" y="2453504"/>
            <a:ext cx="2671386" cy="35714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Kestävät elämäntavat</a:t>
            </a:r>
          </a:p>
        </p:txBody>
      </p:sp>
      <p:sp>
        <p:nvSpPr>
          <p:cNvPr id="27" name="Otsikko 1">
            <a:extLst>
              <a:ext uri="{FF2B5EF4-FFF2-40B4-BE49-F238E27FC236}">
                <a16:creationId xmlns:a16="http://schemas.microsoft.com/office/drawing/2014/main" id="{151108B2-A816-CB30-2233-74119C40C775}"/>
              </a:ext>
            </a:extLst>
          </p:cNvPr>
          <p:cNvSpPr txBox="1">
            <a:spLocks/>
          </p:cNvSpPr>
          <p:nvPr/>
        </p:nvSpPr>
        <p:spPr>
          <a:xfrm>
            <a:off x="369378" y="3141771"/>
            <a:ext cx="3182238" cy="426453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Hyvinvointi investointina</a:t>
            </a:r>
          </a:p>
        </p:txBody>
      </p:sp>
      <p:sp>
        <p:nvSpPr>
          <p:cNvPr id="24" name="Otsikko 1">
            <a:extLst>
              <a:ext uri="{FF2B5EF4-FFF2-40B4-BE49-F238E27FC236}">
                <a16:creationId xmlns:a16="http://schemas.microsoft.com/office/drawing/2014/main" id="{F09EBA4D-DB5B-F4B7-9F27-E1FE757306BD}"/>
              </a:ext>
            </a:extLst>
          </p:cNvPr>
          <p:cNvSpPr txBox="1">
            <a:spLocks/>
          </p:cNvSpPr>
          <p:nvPr/>
        </p:nvSpPr>
        <p:spPr>
          <a:xfrm>
            <a:off x="7386222" y="549275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VALTA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D5D6A8A-D5E6-25CF-6BFE-4CF009AA9A9A}"/>
              </a:ext>
            </a:extLst>
          </p:cNvPr>
          <p:cNvSpPr txBox="1">
            <a:spLocks/>
          </p:cNvSpPr>
          <p:nvPr/>
        </p:nvSpPr>
        <p:spPr>
          <a:xfrm>
            <a:off x="7164281" y="887712"/>
            <a:ext cx="3555562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Vahva luottamus ja osallisuus</a:t>
            </a: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4F37DCF4-BF1F-D4F8-2FE9-9B6174FC7800}"/>
              </a:ext>
            </a:extLst>
          </p:cNvPr>
          <p:cNvSpPr txBox="1">
            <a:spLocks/>
          </p:cNvSpPr>
          <p:nvPr/>
        </p:nvSpPr>
        <p:spPr>
          <a:xfrm>
            <a:off x="4503738" y="268334"/>
            <a:ext cx="3285764" cy="35714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Uudet vaikuttamisen tavat</a:t>
            </a:r>
          </a:p>
        </p:txBody>
      </p:sp>
      <p:sp>
        <p:nvSpPr>
          <p:cNvPr id="29" name="Otsikko 1">
            <a:extLst>
              <a:ext uri="{FF2B5EF4-FFF2-40B4-BE49-F238E27FC236}">
                <a16:creationId xmlns:a16="http://schemas.microsoft.com/office/drawing/2014/main" id="{51F72AE5-63C0-0D0C-1C78-AC3E84055A5F}"/>
              </a:ext>
            </a:extLst>
          </p:cNvPr>
          <p:cNvSpPr txBox="1">
            <a:spLocks/>
          </p:cNvSpPr>
          <p:nvPr/>
        </p:nvSpPr>
        <p:spPr>
          <a:xfrm>
            <a:off x="7497763" y="2529704"/>
            <a:ext cx="2279586" cy="35714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Ylisukupolvisuus</a:t>
            </a:r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04720276-1752-D91F-06F8-3CA789833A45}"/>
              </a:ext>
            </a:extLst>
          </p:cNvPr>
          <p:cNvSpPr txBox="1">
            <a:spLocks/>
          </p:cNvSpPr>
          <p:nvPr/>
        </p:nvSpPr>
        <p:spPr>
          <a:xfrm>
            <a:off x="8718049" y="3454400"/>
            <a:ext cx="2656393" cy="457200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Digitaalinen sivistys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50D8E137-02AB-9BA8-56DC-855EE93FC84C}"/>
              </a:ext>
            </a:extLst>
          </p:cNvPr>
          <p:cNvSpPr txBox="1">
            <a:spLocks/>
          </p:cNvSpPr>
          <p:nvPr/>
        </p:nvSpPr>
        <p:spPr>
          <a:xfrm>
            <a:off x="7386222" y="4620395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TEKNOLOGIA</a:t>
            </a:r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3C8E99E8-FB77-DD98-2166-0CA03B935503}"/>
              </a:ext>
            </a:extLst>
          </p:cNvPr>
          <p:cNvSpPr txBox="1">
            <a:spLocks/>
          </p:cNvSpPr>
          <p:nvPr/>
        </p:nvSpPr>
        <p:spPr>
          <a:xfrm>
            <a:off x="7164281" y="5036907"/>
            <a:ext cx="3555562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Reilu digimaailma</a:t>
            </a:r>
          </a:p>
        </p:txBody>
      </p:sp>
      <p:sp>
        <p:nvSpPr>
          <p:cNvPr id="33" name="Otsikko 1">
            <a:extLst>
              <a:ext uri="{FF2B5EF4-FFF2-40B4-BE49-F238E27FC236}">
                <a16:creationId xmlns:a16="http://schemas.microsoft.com/office/drawing/2014/main" id="{59D72DF0-EBE4-812B-B9DD-1319BBB04763}"/>
              </a:ext>
            </a:extLst>
          </p:cNvPr>
          <p:cNvSpPr txBox="1">
            <a:spLocks/>
          </p:cNvSpPr>
          <p:nvPr/>
        </p:nvSpPr>
        <p:spPr>
          <a:xfrm>
            <a:off x="6825372" y="4629219"/>
            <a:ext cx="2010245" cy="35714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Digivihreä siirtymä</a:t>
            </a:r>
          </a:p>
        </p:txBody>
      </p:sp>
      <p:sp>
        <p:nvSpPr>
          <p:cNvPr id="32" name="Otsikko 1">
            <a:extLst>
              <a:ext uri="{FF2B5EF4-FFF2-40B4-BE49-F238E27FC236}">
                <a16:creationId xmlns:a16="http://schemas.microsoft.com/office/drawing/2014/main" id="{F0C8560D-213E-877B-DDD9-FBE17EFC0053}"/>
              </a:ext>
            </a:extLst>
          </p:cNvPr>
          <p:cNvSpPr txBox="1">
            <a:spLocks/>
          </p:cNvSpPr>
          <p:nvPr/>
        </p:nvSpPr>
        <p:spPr>
          <a:xfrm>
            <a:off x="4670021" y="6083458"/>
            <a:ext cx="2601622" cy="35714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Datatalouden pelisäännöt</a:t>
            </a:r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D69852F0-4885-8787-ADDF-849F14F1AC98}"/>
              </a:ext>
            </a:extLst>
          </p:cNvPr>
          <p:cNvSpPr txBox="1">
            <a:spLocks/>
          </p:cNvSpPr>
          <p:nvPr/>
        </p:nvSpPr>
        <p:spPr>
          <a:xfrm>
            <a:off x="1415933" y="4687719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TALOUS</a:t>
            </a:r>
          </a:p>
        </p:txBody>
      </p:sp>
      <p:sp>
        <p:nvSpPr>
          <p:cNvPr id="31" name="Otsikko 1">
            <a:extLst>
              <a:ext uri="{FF2B5EF4-FFF2-40B4-BE49-F238E27FC236}">
                <a16:creationId xmlns:a16="http://schemas.microsoft.com/office/drawing/2014/main" id="{BFF71457-6237-EE7F-9BC8-FEBB3BE94153}"/>
              </a:ext>
            </a:extLst>
          </p:cNvPr>
          <p:cNvSpPr txBox="1">
            <a:spLocks/>
          </p:cNvSpPr>
          <p:nvPr/>
        </p:nvSpPr>
        <p:spPr>
          <a:xfrm>
            <a:off x="2827708" y="4521831"/>
            <a:ext cx="2279586" cy="35714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</a:rPr>
              <a:t>Kiertotalous</a:t>
            </a: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201DD9A6-9B86-5570-D333-BA150DB36F1F}"/>
              </a:ext>
            </a:extLst>
          </p:cNvPr>
          <p:cNvSpPr txBox="1">
            <a:spLocks/>
          </p:cNvSpPr>
          <p:nvPr/>
        </p:nvSpPr>
        <p:spPr>
          <a:xfrm>
            <a:off x="1415933" y="5036907"/>
            <a:ext cx="3333621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Korjaava ja uusintava talous</a:t>
            </a:r>
          </a:p>
        </p:txBody>
      </p:sp>
    </p:spTree>
    <p:extLst>
      <p:ext uri="{BB962C8B-B14F-4D97-AF65-F5344CB8AC3E}">
        <p14:creationId xmlns:p14="http://schemas.microsoft.com/office/powerpoint/2010/main" val="3026097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8D902C-7202-44FD-B7FA-458EA9573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843991"/>
            <a:ext cx="10080624" cy="1632181"/>
          </a:xfrm>
        </p:spPr>
        <p:txBody>
          <a:bodyPr/>
          <a:lstStyle/>
          <a:p>
            <a:r>
              <a:rPr lang="en-US" sz="6600" dirty="0" err="1"/>
              <a:t>Heikot</a:t>
            </a:r>
            <a:r>
              <a:rPr lang="en-US" sz="6600" dirty="0"/>
              <a:t> </a:t>
            </a:r>
            <a:r>
              <a:rPr lang="en-US" sz="6600" dirty="0" err="1"/>
              <a:t>signaalit</a:t>
            </a:r>
            <a:r>
              <a:rPr lang="en-US" sz="6600" dirty="0"/>
              <a:t> </a:t>
            </a:r>
            <a:r>
              <a:rPr lang="en-US" sz="6600" dirty="0" err="1"/>
              <a:t>haastavat</a:t>
            </a:r>
            <a:r>
              <a:rPr lang="en-US" sz="6600" dirty="0"/>
              <a:t> </a:t>
            </a:r>
            <a:r>
              <a:rPr lang="en-US" sz="6600" dirty="0" err="1"/>
              <a:t>pohtimaan</a:t>
            </a:r>
            <a:r>
              <a:rPr lang="en-US" sz="6600" dirty="0"/>
              <a:t> </a:t>
            </a:r>
            <a:r>
              <a:rPr lang="en-US" sz="6600" dirty="0" err="1"/>
              <a:t>toisenlaisia</a:t>
            </a:r>
            <a:r>
              <a:rPr lang="en-US" sz="6600" dirty="0"/>
              <a:t> </a:t>
            </a:r>
            <a:r>
              <a:rPr lang="en-US" sz="6600" dirty="0" err="1"/>
              <a:t>tulevaisuuksia</a:t>
            </a:r>
            <a:endParaRPr lang="fi-FI" sz="6600" dirty="0"/>
          </a:p>
        </p:txBody>
      </p:sp>
      <p:pic>
        <p:nvPicPr>
          <p:cNvPr id="3" name="Kuva 2" descr="Kuva, joka sisältää kohteen vesilintu, lintu, joutsen, tumma&#10;&#10;Kuvaus luotu automaattisesti">
            <a:extLst>
              <a:ext uri="{FF2B5EF4-FFF2-40B4-BE49-F238E27FC236}">
                <a16:creationId xmlns:a16="http://schemas.microsoft.com/office/drawing/2014/main" id="{4D13E36F-C874-925F-AD9C-F8B3B929F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53" y="3120008"/>
            <a:ext cx="4134947" cy="37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2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941B16-BBB6-44A2-B7CC-141167C7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/>
              <a:t>Heikot signaalit auttavat ajattelemaan toisenlaisia tulevaisuuksia</a:t>
            </a:r>
            <a:endParaRPr lang="en-FI"/>
          </a:p>
        </p:txBody>
      </p:sp>
      <p:grpSp>
        <p:nvGrpSpPr>
          <p:cNvPr id="6" name="Ryhmä 2">
            <a:extLst>
              <a:ext uri="{FF2B5EF4-FFF2-40B4-BE49-F238E27FC236}">
                <a16:creationId xmlns:a16="http://schemas.microsoft.com/office/drawing/2014/main" id="{2C1E7987-9C9E-4C27-9A1E-B1D0A32B0B25}"/>
              </a:ext>
            </a:extLst>
          </p:cNvPr>
          <p:cNvGrpSpPr/>
          <p:nvPr/>
        </p:nvGrpSpPr>
        <p:grpSpPr>
          <a:xfrm rot="10800000">
            <a:off x="7858477" y="1990093"/>
            <a:ext cx="4405638" cy="4248341"/>
            <a:chOff x="8361973" y="2583888"/>
            <a:chExt cx="2799969" cy="2700000"/>
          </a:xfrm>
        </p:grpSpPr>
        <p:sp>
          <p:nvSpPr>
            <p:cNvPr id="8" name="Ellipsi 12">
              <a:extLst>
                <a:ext uri="{FF2B5EF4-FFF2-40B4-BE49-F238E27FC236}">
                  <a16:creationId xmlns:a16="http://schemas.microsoft.com/office/drawing/2014/main" id="{C662C45F-3D9B-49A1-95F3-90D0F6D253A9}"/>
                </a:ext>
              </a:extLst>
            </p:cNvPr>
            <p:cNvSpPr/>
            <p:nvPr/>
          </p:nvSpPr>
          <p:spPr>
            <a:xfrm>
              <a:off x="8361973" y="2583888"/>
              <a:ext cx="2700000" cy="2700000"/>
            </a:xfrm>
            <a:prstGeom prst="ellipse">
              <a:avLst/>
            </a:prstGeom>
            <a:noFill/>
            <a:ln w="28575">
              <a:solidFill>
                <a:srgbClr val="72CA2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9" name="Ellipsi 13">
              <a:extLst>
                <a:ext uri="{FF2B5EF4-FFF2-40B4-BE49-F238E27FC236}">
                  <a16:creationId xmlns:a16="http://schemas.microsoft.com/office/drawing/2014/main" id="{80291D15-B3DB-455A-A115-28E73B9225BE}"/>
                </a:ext>
              </a:extLst>
            </p:cNvPr>
            <p:cNvSpPr/>
            <p:nvPr/>
          </p:nvSpPr>
          <p:spPr>
            <a:xfrm>
              <a:off x="8721973" y="2943888"/>
              <a:ext cx="1980000" cy="1980000"/>
            </a:xfrm>
            <a:prstGeom prst="ellipse">
              <a:avLst/>
            </a:prstGeom>
            <a:noFill/>
            <a:ln w="28575">
              <a:solidFill>
                <a:srgbClr val="72CA2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0" name="Ellipsi 14">
              <a:extLst>
                <a:ext uri="{FF2B5EF4-FFF2-40B4-BE49-F238E27FC236}">
                  <a16:creationId xmlns:a16="http://schemas.microsoft.com/office/drawing/2014/main" id="{85A0DD2E-3AAD-44F0-9CD9-57B4960BFB8B}"/>
                </a:ext>
              </a:extLst>
            </p:cNvPr>
            <p:cNvSpPr/>
            <p:nvPr/>
          </p:nvSpPr>
          <p:spPr>
            <a:xfrm>
              <a:off x="9081973" y="3303888"/>
              <a:ext cx="1260000" cy="1260000"/>
            </a:xfrm>
            <a:prstGeom prst="ellipse">
              <a:avLst/>
            </a:prstGeom>
            <a:noFill/>
            <a:ln w="28575">
              <a:solidFill>
                <a:srgbClr val="72CA2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1" name="Ellipsi 15">
              <a:extLst>
                <a:ext uri="{FF2B5EF4-FFF2-40B4-BE49-F238E27FC236}">
                  <a16:creationId xmlns:a16="http://schemas.microsoft.com/office/drawing/2014/main" id="{276F7E60-1C37-43FC-8015-072EF24D33FE}"/>
                </a:ext>
              </a:extLst>
            </p:cNvPr>
            <p:cNvSpPr/>
            <p:nvPr/>
          </p:nvSpPr>
          <p:spPr>
            <a:xfrm>
              <a:off x="9441973" y="3663888"/>
              <a:ext cx="540000" cy="540000"/>
            </a:xfrm>
            <a:prstGeom prst="ellipse">
              <a:avLst/>
            </a:prstGeom>
            <a:noFill/>
            <a:ln w="28575">
              <a:solidFill>
                <a:srgbClr val="72CA2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2" name="Ellipsi 16">
              <a:extLst>
                <a:ext uri="{FF2B5EF4-FFF2-40B4-BE49-F238E27FC236}">
                  <a16:creationId xmlns:a16="http://schemas.microsoft.com/office/drawing/2014/main" id="{689B088D-BDD2-4746-81AE-4966BB6B4A86}"/>
                </a:ext>
              </a:extLst>
            </p:cNvPr>
            <p:cNvSpPr/>
            <p:nvPr/>
          </p:nvSpPr>
          <p:spPr>
            <a:xfrm>
              <a:off x="9265189" y="3633928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3" name="Ellipsi 17">
              <a:extLst>
                <a:ext uri="{FF2B5EF4-FFF2-40B4-BE49-F238E27FC236}">
                  <a16:creationId xmlns:a16="http://schemas.microsoft.com/office/drawing/2014/main" id="{3351364E-42CE-4F96-8E1E-0706A13BE3AF}"/>
                </a:ext>
              </a:extLst>
            </p:cNvPr>
            <p:cNvSpPr/>
            <p:nvPr/>
          </p:nvSpPr>
          <p:spPr>
            <a:xfrm>
              <a:off x="9027973" y="2917323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4" name="Ellipsi 18">
              <a:extLst>
                <a:ext uri="{FF2B5EF4-FFF2-40B4-BE49-F238E27FC236}">
                  <a16:creationId xmlns:a16="http://schemas.microsoft.com/office/drawing/2014/main" id="{ED85331E-D3AD-4C49-A71E-8F13371E5B55}"/>
                </a:ext>
              </a:extLst>
            </p:cNvPr>
            <p:cNvSpPr/>
            <p:nvPr/>
          </p:nvSpPr>
          <p:spPr>
            <a:xfrm>
              <a:off x="8567896" y="3789888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5" name="Ellipsi 26">
              <a:extLst>
                <a:ext uri="{FF2B5EF4-FFF2-40B4-BE49-F238E27FC236}">
                  <a16:creationId xmlns:a16="http://schemas.microsoft.com/office/drawing/2014/main" id="{61CA6418-6048-4BDA-BB89-8AC7ACBBA039}"/>
                </a:ext>
              </a:extLst>
            </p:cNvPr>
            <p:cNvSpPr/>
            <p:nvPr/>
          </p:nvSpPr>
          <p:spPr>
            <a:xfrm>
              <a:off x="8675896" y="4111292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6" name="Ellipsi 28">
              <a:extLst>
                <a:ext uri="{FF2B5EF4-FFF2-40B4-BE49-F238E27FC236}">
                  <a16:creationId xmlns:a16="http://schemas.microsoft.com/office/drawing/2014/main" id="{D9246340-D900-462C-919F-E8C1400853C5}"/>
                </a:ext>
              </a:extLst>
            </p:cNvPr>
            <p:cNvSpPr/>
            <p:nvPr/>
          </p:nvSpPr>
          <p:spPr>
            <a:xfrm>
              <a:off x="8793973" y="3895292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7" name="Ellipsi 29">
              <a:extLst>
                <a:ext uri="{FF2B5EF4-FFF2-40B4-BE49-F238E27FC236}">
                  <a16:creationId xmlns:a16="http://schemas.microsoft.com/office/drawing/2014/main" id="{0CF9391E-F7E1-4558-9183-D2330F2BE6A5}"/>
                </a:ext>
              </a:extLst>
            </p:cNvPr>
            <p:cNvSpPr/>
            <p:nvPr/>
          </p:nvSpPr>
          <p:spPr>
            <a:xfrm>
              <a:off x="9078793" y="4400040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8" name="Ellipsi 30">
              <a:extLst>
                <a:ext uri="{FF2B5EF4-FFF2-40B4-BE49-F238E27FC236}">
                  <a16:creationId xmlns:a16="http://schemas.microsoft.com/office/drawing/2014/main" id="{0529B6B2-6D17-4832-B3FE-41C70596BE6A}"/>
                </a:ext>
              </a:extLst>
            </p:cNvPr>
            <p:cNvSpPr/>
            <p:nvPr/>
          </p:nvSpPr>
          <p:spPr>
            <a:xfrm>
              <a:off x="8939852" y="3483172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9" name="Ellipsi 31">
              <a:extLst>
                <a:ext uri="{FF2B5EF4-FFF2-40B4-BE49-F238E27FC236}">
                  <a16:creationId xmlns:a16="http://schemas.microsoft.com/office/drawing/2014/main" id="{ADE17CD8-4C9A-4B84-BB9E-EF2EC05AA717}"/>
                </a:ext>
              </a:extLst>
            </p:cNvPr>
            <p:cNvSpPr/>
            <p:nvPr/>
          </p:nvSpPr>
          <p:spPr>
            <a:xfrm>
              <a:off x="9441973" y="3997796"/>
              <a:ext cx="144000" cy="144000"/>
            </a:xfrm>
            <a:prstGeom prst="ellipse">
              <a:avLst/>
            </a:prstGeom>
            <a:solidFill>
              <a:srgbClr val="72CA2D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20" name="Kuva 32">
              <a:extLst>
                <a:ext uri="{FF2B5EF4-FFF2-40B4-BE49-F238E27FC236}">
                  <a16:creationId xmlns:a16="http://schemas.microsoft.com/office/drawing/2014/main" id="{2CF7EECB-49E6-4199-BC96-6F08FB93F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72CA2D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1166128" flipH="1">
              <a:off x="10684053" y="3273503"/>
              <a:ext cx="477889" cy="366022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304C6A-FC1D-4647-B9A8-3CE6B3F5ACC2}"/>
              </a:ext>
            </a:extLst>
          </p:cNvPr>
          <p:cNvCxnSpPr>
            <a:cxnSpLocks/>
          </p:cNvCxnSpPr>
          <p:nvPr/>
        </p:nvCxnSpPr>
        <p:spPr>
          <a:xfrm flipH="1" flipV="1">
            <a:off x="7417628" y="4624343"/>
            <a:ext cx="359539" cy="8581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4A4A6F-A7DC-454F-B9E3-87CC8C24445A}"/>
              </a:ext>
            </a:extLst>
          </p:cNvPr>
          <p:cNvSpPr txBox="1"/>
          <p:nvPr/>
        </p:nvSpPr>
        <p:spPr>
          <a:xfrm>
            <a:off x="3169614" y="3835125"/>
            <a:ext cx="4636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No merkki mahdollisesti nousevasta asiasta tai ensioire mahdollisesta muutoksesta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26" name="Picture 25" descr="A picture containing automaton, light&#10;&#10;Description automatically generated">
            <a:extLst>
              <a:ext uri="{FF2B5EF4-FFF2-40B4-BE49-F238E27FC236}">
                <a16:creationId xmlns:a16="http://schemas.microsoft.com/office/drawing/2014/main" id="{0F647E8D-CB01-4B4F-B8AF-C843AD788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231">
            <a:off x="-1330554" y="2634202"/>
            <a:ext cx="3876345" cy="557687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9A6A25-BF32-4C40-9BE8-138CB615801D}"/>
              </a:ext>
            </a:extLst>
          </p:cNvPr>
          <p:cNvCxnSpPr>
            <a:cxnSpLocks/>
          </p:cNvCxnSpPr>
          <p:nvPr/>
        </p:nvCxnSpPr>
        <p:spPr>
          <a:xfrm flipH="1">
            <a:off x="1672906" y="3154213"/>
            <a:ext cx="574638" cy="299305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EB62945-ED41-4117-AA46-397EF1353326}"/>
              </a:ext>
            </a:extLst>
          </p:cNvPr>
          <p:cNvSpPr txBox="1"/>
          <p:nvPr/>
        </p:nvSpPr>
        <p:spPr>
          <a:xfrm>
            <a:off x="1439950" y="2399562"/>
            <a:ext cx="4636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ihmeen </a:t>
            </a:r>
            <a:b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heikko signaali?</a:t>
            </a: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Tekstiruutu 1">
            <a:extLst>
              <a:ext uri="{FF2B5EF4-FFF2-40B4-BE49-F238E27FC236}">
                <a16:creationId xmlns:a16="http://schemas.microsoft.com/office/drawing/2014/main" id="{253C6344-732D-40C3-BF7F-03D863D994E6}"/>
              </a:ext>
            </a:extLst>
          </p:cNvPr>
          <p:cNvSpPr txBox="1"/>
          <p:nvPr/>
        </p:nvSpPr>
        <p:spPr>
          <a:xfrm>
            <a:off x="1439950" y="6450542"/>
            <a:ext cx="68079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Tarkempia määrittelyjä: 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5"/>
              </a:rPr>
              <a:t>Hiltunen 2010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ja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6"/>
              </a:rPr>
              <a:t>van Veen &amp; Ortt 2021 </a:t>
            </a: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7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esilintu, lintu, joutsen, tumma&#10;&#10;Kuvaus luotu automaattisesti">
            <a:extLst>
              <a:ext uri="{FF2B5EF4-FFF2-40B4-BE49-F238E27FC236}">
                <a16:creationId xmlns:a16="http://schemas.microsoft.com/office/drawing/2014/main" id="{700A3F41-828D-EFFE-6980-0A6C2D8E3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08" y="1304679"/>
            <a:ext cx="5474122" cy="49486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D2CD3BD-7FCD-0392-ACEA-1620D05B2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DDD185-EF8F-BE69-F116-A31662035C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2B1DB4E-D4D8-7394-C50F-6954309B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6" y="371123"/>
            <a:ext cx="6791325" cy="18478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13147BD-A109-7A1A-1EE2-EDA380FA5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456" y="1070024"/>
            <a:ext cx="6934200" cy="2790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F164590-9536-5043-4ED6-22A90B7CE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130" y="2040823"/>
            <a:ext cx="6781800" cy="21526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EBA1856-EB47-169E-0C4C-950345720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670" y="3156029"/>
            <a:ext cx="6829425" cy="1838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31B5304A-0E5D-D444-538C-3D886C4E1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629" y="4272121"/>
            <a:ext cx="6829425" cy="1809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6919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6AA8C-CDFF-44EB-8525-8CE55A318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Trendi</a:t>
            </a:r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2F0B7C-46C8-44D1-AFEA-8DFEFC4C1A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 sz="2800"/>
              <a:t>Kehityskulku, tällä hetkellä nähtävissä oleva muutoksen suunta</a:t>
            </a:r>
          </a:p>
          <a:p>
            <a:r>
              <a:rPr lang="fi-FI" sz="2800"/>
              <a:t>Kertoo nykyisen järjestelmän kehityksestä</a:t>
            </a:r>
          </a:p>
          <a:p>
            <a:r>
              <a:rPr lang="fi-FI" sz="2800"/>
              <a:t>Mitä seuraavaksi?</a:t>
            </a:r>
            <a:endParaRPr lang="en-FI" sz="2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E3EA4-5B67-4654-95A2-C2E6B88A9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/>
              <a:t>Heikko signaali</a:t>
            </a:r>
            <a:endParaRPr lang="en-F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31424E-CC17-4DC1-8011-E8A40D0643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i-FI" sz="2800"/>
              <a:t>Merkki mahdollisesti nousevasta asiasta, muutoksen ensioire</a:t>
            </a:r>
          </a:p>
          <a:p>
            <a:r>
              <a:rPr lang="fi-FI" sz="2800"/>
              <a:t>Haastaa nykyistä järjestelmää</a:t>
            </a:r>
          </a:p>
          <a:p>
            <a:r>
              <a:rPr lang="fi-FI" sz="2800"/>
              <a:t>Mitä jos…?</a:t>
            </a:r>
            <a:endParaRPr lang="en-FI" sz="2800"/>
          </a:p>
        </p:txBody>
      </p:sp>
      <p:pic>
        <p:nvPicPr>
          <p:cNvPr id="11" name="Kuva 20">
            <a:extLst>
              <a:ext uri="{FF2B5EF4-FFF2-40B4-BE49-F238E27FC236}">
                <a16:creationId xmlns:a16="http://schemas.microsoft.com/office/drawing/2014/main" id="{F93BA0F6-AC47-4993-8089-31DAA645F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5EFC0"/>
              </a:clrFrom>
              <a:clrTo>
                <a:srgbClr val="D5EFC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67" b="54944" l="56969" r="82250">
                        <a14:foregroundMark x1="69125" y1="53500" x2="69125" y2="53500"/>
                        <a14:foregroundMark x1="77563" y1="54944" x2="77563" y2="54944"/>
                      </a14:backgroundRemoval>
                    </a14:imgEffect>
                  </a14:imgLayer>
                </a14:imgProps>
              </a:ext>
            </a:extLst>
          </a:blip>
          <a:srcRect l="53845" t="7179" r="14564" b="42513"/>
          <a:stretch/>
        </p:blipFill>
        <p:spPr>
          <a:xfrm>
            <a:off x="6443499" y="3230863"/>
            <a:ext cx="4049225" cy="3627137"/>
          </a:xfrm>
          <a:prstGeom prst="rect">
            <a:avLst/>
          </a:prstGeom>
        </p:spPr>
      </p:pic>
      <p:pic>
        <p:nvPicPr>
          <p:cNvPr id="12" name="Picture 11" descr="A turtle swimming under water&#10;&#10;Description automatically generated">
            <a:extLst>
              <a:ext uri="{FF2B5EF4-FFF2-40B4-BE49-F238E27FC236}">
                <a16:creationId xmlns:a16="http://schemas.microsoft.com/office/drawing/2014/main" id="{23F84E38-D64E-4CC1-A56B-7FCEF0134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4611">
            <a:off x="2536382" y="4814129"/>
            <a:ext cx="3030755" cy="20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9736751-0ABC-8B26-9AC7-EC3C1362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98" y="-1723865"/>
            <a:ext cx="10080624" cy="1632181"/>
          </a:xfrm>
        </p:spPr>
        <p:txBody>
          <a:bodyPr/>
          <a:lstStyle/>
          <a:p>
            <a:r>
              <a:rPr lang="fi-FI" dirty="0"/>
              <a:t>Elämme postnormaalissa yllätysten ajassa</a:t>
            </a:r>
          </a:p>
        </p:txBody>
      </p:sp>
      <p:pic>
        <p:nvPicPr>
          <p:cNvPr id="2" name="Kuva 1" descr="Taapero ihmettelee postnormaalia aikaa: miten tässä ajassa voi ajatella tulevaisuuksista?">
            <a:extLst>
              <a:ext uri="{FF2B5EF4-FFF2-40B4-BE49-F238E27FC236}">
                <a16:creationId xmlns:a16="http://schemas.microsoft.com/office/drawing/2014/main" id="{2FF6A96A-0F17-2EF7-D883-EAEBB47AE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39"/>
          <a:stretch/>
        </p:blipFill>
        <p:spPr>
          <a:xfrm>
            <a:off x="0" y="11713"/>
            <a:ext cx="12204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74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269;p9">
            <a:extLst>
              <a:ext uri="{FF2B5EF4-FFF2-40B4-BE49-F238E27FC236}">
                <a16:creationId xmlns:a16="http://schemas.microsoft.com/office/drawing/2014/main" id="{21D60FE3-BCFC-F14B-813E-B3F0F55CC9FB}"/>
              </a:ext>
            </a:extLst>
          </p:cNvPr>
          <p:cNvSpPr txBox="1"/>
          <p:nvPr/>
        </p:nvSpPr>
        <p:spPr>
          <a:xfrm>
            <a:off x="0" y="6458941"/>
            <a:ext cx="2741824" cy="39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0" rIns="0" bIns="1920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333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Soveltaen</a:t>
            </a:r>
            <a:r>
              <a:rPr lang="en-US" sz="1333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lang="en-US" sz="1333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Voros</a:t>
            </a:r>
            <a:r>
              <a:rPr lang="en-US" sz="1333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2017</a:t>
            </a:r>
            <a:endParaRPr sz="1333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8685C7-1F9E-1B4C-82E3-5D3403946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3439" y="4948314"/>
            <a:ext cx="1980512" cy="776531"/>
            <a:chOff x="6449630" y="3683779"/>
            <a:chExt cx="1485384" cy="582398"/>
          </a:xfrm>
        </p:grpSpPr>
        <p:grpSp>
          <p:nvGrpSpPr>
            <p:cNvPr id="110" name="Google Shape;346;p13">
              <a:extLst>
                <a:ext uri="{FF2B5EF4-FFF2-40B4-BE49-F238E27FC236}">
                  <a16:creationId xmlns:a16="http://schemas.microsoft.com/office/drawing/2014/main" id="{4C328FFF-D8E7-FF42-85D0-C3F973703FF0}"/>
                </a:ext>
              </a:extLst>
            </p:cNvPr>
            <p:cNvGrpSpPr/>
            <p:nvPr/>
          </p:nvGrpSpPr>
          <p:grpSpPr>
            <a:xfrm>
              <a:off x="6467637" y="3683779"/>
              <a:ext cx="1467377" cy="576124"/>
              <a:chOff x="8623497" y="4844325"/>
              <a:chExt cx="1956500" cy="768166"/>
            </a:xfrm>
          </p:grpSpPr>
          <p:sp>
            <p:nvSpPr>
              <p:cNvPr id="111" name="Google Shape;347;p13">
                <a:extLst>
                  <a:ext uri="{FF2B5EF4-FFF2-40B4-BE49-F238E27FC236}">
                    <a16:creationId xmlns:a16="http://schemas.microsoft.com/office/drawing/2014/main" id="{16DDA73F-EDF0-5746-8670-CC3AFA94E532}"/>
                  </a:ext>
                </a:extLst>
              </p:cNvPr>
              <p:cNvSpPr/>
              <p:nvPr/>
            </p:nvSpPr>
            <p:spPr>
              <a:xfrm>
                <a:off x="8623497" y="4891972"/>
                <a:ext cx="144000" cy="21658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48;p13">
                <a:extLst>
                  <a:ext uri="{FF2B5EF4-FFF2-40B4-BE49-F238E27FC236}">
                    <a16:creationId xmlns:a16="http://schemas.microsoft.com/office/drawing/2014/main" id="{10B81CAE-EFE3-894D-8C65-FDA063EDFEB2}"/>
                  </a:ext>
                </a:extLst>
              </p:cNvPr>
              <p:cNvSpPr txBox="1"/>
              <p:nvPr/>
            </p:nvSpPr>
            <p:spPr>
              <a:xfrm>
                <a:off x="8896307" y="4844325"/>
                <a:ext cx="1683690" cy="287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</a:pP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S</a:t>
                </a: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kenaariot</a:t>
                </a:r>
                <a:endParaRPr sz="1867">
                  <a:solidFill>
                    <a:schemeClr val="dk1"/>
                  </a:solidFill>
                  <a:latin typeface="+mj-lt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113" name="Google Shape;349;p13">
                <a:extLst>
                  <a:ext uri="{FF2B5EF4-FFF2-40B4-BE49-F238E27FC236}">
                    <a16:creationId xmlns:a16="http://schemas.microsoft.com/office/drawing/2014/main" id="{F83CCA19-5EA1-0A4F-A34E-02CA8B1D8A33}"/>
                  </a:ext>
                </a:extLst>
              </p:cNvPr>
              <p:cNvSpPr txBox="1"/>
              <p:nvPr/>
            </p:nvSpPr>
            <p:spPr>
              <a:xfrm>
                <a:off x="8896309" y="5325168"/>
                <a:ext cx="1683688" cy="287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</a:pP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Villit</a:t>
                </a:r>
                <a:r>
                  <a:rPr lang="en-US" sz="1867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kortit</a:t>
                </a:r>
                <a:endParaRPr sz="1867">
                  <a:solidFill>
                    <a:schemeClr val="dk1"/>
                  </a:solidFill>
                  <a:latin typeface="+mj-lt"/>
                  <a:ea typeface="Georgia"/>
                  <a:cs typeface="Georgia"/>
                  <a:sym typeface="Georgia"/>
                </a:endParaRPr>
              </a:p>
            </p:txBody>
          </p:sp>
        </p:grpSp>
        <p:sp>
          <p:nvSpPr>
            <p:cNvPr id="120" name="Vuokaaviosymboli: Erottaminen 5">
              <a:extLst>
                <a:ext uri="{FF2B5EF4-FFF2-40B4-BE49-F238E27FC236}">
                  <a16:creationId xmlns:a16="http://schemas.microsoft.com/office/drawing/2014/main" id="{18069551-83FE-FE4E-8564-2AF1D33EE8A8}"/>
                </a:ext>
              </a:extLst>
            </p:cNvPr>
            <p:cNvSpPr/>
            <p:nvPr/>
          </p:nvSpPr>
          <p:spPr>
            <a:xfrm>
              <a:off x="6449630" y="4076973"/>
              <a:ext cx="144000" cy="189204"/>
            </a:xfrm>
            <a:prstGeom prst="flowChartExtra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7D733C-2AAD-284D-B526-47F2F219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04285" y="2628203"/>
            <a:ext cx="4484036" cy="287323"/>
            <a:chOff x="4601893" y="1974792"/>
            <a:chExt cx="3363027" cy="215492"/>
          </a:xfrm>
        </p:grpSpPr>
        <p:sp>
          <p:nvSpPr>
            <p:cNvPr id="101" name="Google Shape;335;p13">
              <a:extLst>
                <a:ext uri="{FF2B5EF4-FFF2-40B4-BE49-F238E27FC236}">
                  <a16:creationId xmlns:a16="http://schemas.microsoft.com/office/drawing/2014/main" id="{4AB2BEA9-B347-614A-BF32-54001AF97921}"/>
                </a:ext>
              </a:extLst>
            </p:cNvPr>
            <p:cNvSpPr txBox="1"/>
            <p:nvPr/>
          </p:nvSpPr>
          <p:spPr>
            <a:xfrm>
              <a:off x="6748240" y="1974792"/>
              <a:ext cx="1216680" cy="215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Mahdolliset</a:t>
              </a:r>
              <a:endParaRPr sz="1867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114" name="Google Shape;351;p13">
              <a:extLst>
                <a:ext uri="{FF2B5EF4-FFF2-40B4-BE49-F238E27FC236}">
                  <a16:creationId xmlns:a16="http://schemas.microsoft.com/office/drawing/2014/main" id="{C8FD7DF8-9D73-6C4D-AFD1-9DAFA77197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1893" y="2090209"/>
              <a:ext cx="2026410" cy="0"/>
            </a:xfrm>
            <a:prstGeom prst="straightConnector1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37" name="Group 136" descr="Vasemmalta oikealla avautuva kartio. Muoto kuvaa tapaa ajatella tulevaisuutta tötterönä, jossa nykyhetkestä avautuu erilaisia tulevaisuuksia. ">
            <a:extLst>
              <a:ext uri="{FF2B5EF4-FFF2-40B4-BE49-F238E27FC236}">
                <a16:creationId xmlns:a16="http://schemas.microsoft.com/office/drawing/2014/main" id="{7CD26A32-B28D-DE4C-9D95-3FFA82E4C79A}"/>
              </a:ext>
            </a:extLst>
          </p:cNvPr>
          <p:cNvGrpSpPr/>
          <p:nvPr/>
        </p:nvGrpSpPr>
        <p:grpSpPr>
          <a:xfrm>
            <a:off x="517259" y="2428493"/>
            <a:ext cx="5610397" cy="2730107"/>
            <a:chOff x="1303270" y="1821370"/>
            <a:chExt cx="4207798" cy="2047580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BE8227B-92BA-CD42-AAB4-E7D14D1BD4B2}"/>
                </a:ext>
              </a:extLst>
            </p:cNvPr>
            <p:cNvGrpSpPr/>
            <p:nvPr/>
          </p:nvGrpSpPr>
          <p:grpSpPr>
            <a:xfrm>
              <a:off x="1303270" y="1821370"/>
              <a:ext cx="4207798" cy="2047580"/>
              <a:chOff x="1303270" y="1821370"/>
              <a:chExt cx="4207798" cy="2047580"/>
            </a:xfrm>
          </p:grpSpPr>
          <p:grpSp>
            <p:nvGrpSpPr>
              <p:cNvPr id="144" name="Google Shape;321;p13">
                <a:extLst>
                  <a:ext uri="{FF2B5EF4-FFF2-40B4-BE49-F238E27FC236}">
                    <a16:creationId xmlns:a16="http://schemas.microsoft.com/office/drawing/2014/main" id="{49163E50-18F8-6E42-97FB-4701C6A47AE7}"/>
                  </a:ext>
                </a:extLst>
              </p:cNvPr>
              <p:cNvGrpSpPr/>
              <p:nvPr/>
            </p:nvGrpSpPr>
            <p:grpSpPr>
              <a:xfrm>
                <a:off x="1372547" y="1821370"/>
                <a:ext cx="4138521" cy="2047580"/>
                <a:chOff x="1718230" y="1586186"/>
                <a:chExt cx="5518028" cy="2730106"/>
              </a:xfrm>
            </p:grpSpPr>
            <p:grpSp>
              <p:nvGrpSpPr>
                <p:cNvPr id="149" name="Google Shape;322;p13">
                  <a:extLst>
                    <a:ext uri="{FF2B5EF4-FFF2-40B4-BE49-F238E27FC236}">
                      <a16:creationId xmlns:a16="http://schemas.microsoft.com/office/drawing/2014/main" id="{6277A05D-4BFF-FE47-8107-BAAE6FEB2332}"/>
                    </a:ext>
                  </a:extLst>
                </p:cNvPr>
                <p:cNvGrpSpPr/>
                <p:nvPr/>
              </p:nvGrpSpPr>
              <p:grpSpPr>
                <a:xfrm>
                  <a:off x="1718230" y="1638425"/>
                  <a:ext cx="4809994" cy="1246585"/>
                  <a:chOff x="1803748" y="1627344"/>
                  <a:chExt cx="4809994" cy="1964494"/>
                </a:xfrm>
              </p:grpSpPr>
              <p:cxnSp>
                <p:nvCxnSpPr>
                  <p:cNvPr id="157" name="Google Shape;323;p13">
                    <a:extLst>
                      <a:ext uri="{FF2B5EF4-FFF2-40B4-BE49-F238E27FC236}">
                        <a16:creationId xmlns:a16="http://schemas.microsoft.com/office/drawing/2014/main" id="{514942D9-FEFC-8C4E-8F08-EE57DA63526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03748" y="3266161"/>
                    <a:ext cx="4809994" cy="325677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8" name="Google Shape;324;p13">
                    <a:extLst>
                      <a:ext uri="{FF2B5EF4-FFF2-40B4-BE49-F238E27FC236}">
                        <a16:creationId xmlns:a16="http://schemas.microsoft.com/office/drawing/2014/main" id="{4D9E5D8E-F2C2-F54A-B509-49C4B79F1F1F}"/>
                      </a:ext>
                    </a:extLst>
                  </p:cNvPr>
                  <p:cNvCxnSpPr>
                    <a:cxnSpLocks/>
                    <a:endCxn id="152" idx="0"/>
                  </p:cNvCxnSpPr>
                  <p:nvPr/>
                </p:nvCxnSpPr>
                <p:spPr>
                  <a:xfrm flipV="1">
                    <a:off x="1803748" y="2302846"/>
                    <a:ext cx="4789042" cy="1126159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9" name="Google Shape;325;p13">
                    <a:extLst>
                      <a:ext uri="{FF2B5EF4-FFF2-40B4-BE49-F238E27FC236}">
                        <a16:creationId xmlns:a16="http://schemas.microsoft.com/office/drawing/2014/main" id="{0036488D-DE09-A345-BFD1-2AD1FF5CF3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03748" y="1627344"/>
                    <a:ext cx="4566503" cy="1742162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grpSp>
              <p:nvGrpSpPr>
                <p:cNvPr id="150" name="Google Shape;326;p13">
                  <a:extLst>
                    <a:ext uri="{FF2B5EF4-FFF2-40B4-BE49-F238E27FC236}">
                      <a16:creationId xmlns:a16="http://schemas.microsoft.com/office/drawing/2014/main" id="{ECB4FF6D-42A5-8342-B415-977C3BF20839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1724808" y="3017468"/>
                  <a:ext cx="4809994" cy="1285668"/>
                  <a:chOff x="1956148" y="1718153"/>
                  <a:chExt cx="4809994" cy="2026085"/>
                </a:xfrm>
              </p:grpSpPr>
              <p:cxnSp>
                <p:nvCxnSpPr>
                  <p:cNvPr id="154" name="Google Shape;327;p13">
                    <a:extLst>
                      <a:ext uri="{FF2B5EF4-FFF2-40B4-BE49-F238E27FC236}">
                        <a16:creationId xmlns:a16="http://schemas.microsoft.com/office/drawing/2014/main" id="{21F28FA2-82F8-5842-A3F9-1E939B1C0C8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956148" y="3418561"/>
                    <a:ext cx="4809994" cy="325677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5" name="Google Shape;328;p13">
                    <a:extLst>
                      <a:ext uri="{FF2B5EF4-FFF2-40B4-BE49-F238E27FC236}">
                        <a16:creationId xmlns:a16="http://schemas.microsoft.com/office/drawing/2014/main" id="{5B657E17-3F8E-9542-AFBE-F0D0E3897BA8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1956148" y="2475978"/>
                    <a:ext cx="4684734" cy="1105421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6" name="Google Shape;329;p13">
                    <a:extLst>
                      <a:ext uri="{FF2B5EF4-FFF2-40B4-BE49-F238E27FC236}">
                        <a16:creationId xmlns:a16="http://schemas.microsoft.com/office/drawing/2014/main" id="{71D4E2E7-F26E-1340-946D-A07C59258266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1956148" y="1718153"/>
                    <a:ext cx="4647156" cy="1803748"/>
                  </a:xfrm>
                  <a:prstGeom prst="straightConnector1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51" name="Google Shape;330;p13">
                  <a:extLst>
                    <a:ext uri="{FF2B5EF4-FFF2-40B4-BE49-F238E27FC236}">
                      <a16:creationId xmlns:a16="http://schemas.microsoft.com/office/drawing/2014/main" id="{41EF368E-D344-BD45-AC51-BD06A1B80C15}"/>
                    </a:ext>
                  </a:extLst>
                </p:cNvPr>
                <p:cNvSpPr/>
                <p:nvPr/>
              </p:nvSpPr>
              <p:spPr>
                <a:xfrm>
                  <a:off x="6341594" y="2665193"/>
                  <a:ext cx="376532" cy="58421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331;p13">
                  <a:extLst>
                    <a:ext uri="{FF2B5EF4-FFF2-40B4-BE49-F238E27FC236}">
                      <a16:creationId xmlns:a16="http://schemas.microsoft.com/office/drawing/2014/main" id="{57AC200B-4C87-B64F-B52F-8EAB5E9CE3D6}"/>
                    </a:ext>
                  </a:extLst>
                </p:cNvPr>
                <p:cNvSpPr/>
                <p:nvPr/>
              </p:nvSpPr>
              <p:spPr>
                <a:xfrm>
                  <a:off x="6096000" y="2067070"/>
                  <a:ext cx="822542" cy="1768338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332;p13">
                  <a:extLst>
                    <a:ext uri="{FF2B5EF4-FFF2-40B4-BE49-F238E27FC236}">
                      <a16:creationId xmlns:a16="http://schemas.microsoft.com/office/drawing/2014/main" id="{6C9B1655-3B8F-AF44-B85E-4EDE930484B6}"/>
                    </a:ext>
                  </a:extLst>
                </p:cNvPr>
                <p:cNvSpPr/>
                <p:nvPr/>
              </p:nvSpPr>
              <p:spPr>
                <a:xfrm>
                  <a:off x="5736379" y="1586186"/>
                  <a:ext cx="1499879" cy="2730106"/>
                </a:xfrm>
                <a:prstGeom prst="ellipse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5" name="Google Shape;336;p13">
                <a:extLst>
                  <a:ext uri="{FF2B5EF4-FFF2-40B4-BE49-F238E27FC236}">
                    <a16:creationId xmlns:a16="http://schemas.microsoft.com/office/drawing/2014/main" id="{FF12B7A2-191D-8F4E-92C3-74A9507C6843}"/>
                  </a:ext>
                </a:extLst>
              </p:cNvPr>
              <p:cNvSpPr/>
              <p:nvPr/>
            </p:nvSpPr>
            <p:spPr>
              <a:xfrm>
                <a:off x="4891031" y="3278236"/>
                <a:ext cx="197691" cy="329113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accent5"/>
                </a:solidFill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6" name="Google Shape;337;p13">
                <a:extLst>
                  <a:ext uri="{FF2B5EF4-FFF2-40B4-BE49-F238E27FC236}">
                    <a16:creationId xmlns:a16="http://schemas.microsoft.com/office/drawing/2014/main" id="{B5C4AD28-8EF4-6A43-A382-DFB8D391326B}"/>
                  </a:ext>
                </a:extLst>
              </p:cNvPr>
              <p:cNvCxnSpPr>
                <a:stCxn id="148" idx="3"/>
                <a:endCxn id="145" idx="4"/>
              </p:cNvCxnSpPr>
              <p:nvPr/>
            </p:nvCxnSpPr>
            <p:spPr>
              <a:xfrm>
                <a:off x="1325560" y="2955106"/>
                <a:ext cx="3664200" cy="652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" name="Google Shape;339;p13">
                <a:extLst>
                  <a:ext uri="{FF2B5EF4-FFF2-40B4-BE49-F238E27FC236}">
                    <a16:creationId xmlns:a16="http://schemas.microsoft.com/office/drawing/2014/main" id="{15149D00-3CA5-9A4A-9EE4-5EA109FD99EF}"/>
                  </a:ext>
                </a:extLst>
              </p:cNvPr>
              <p:cNvCxnSpPr>
                <a:cxnSpLocks/>
                <a:stCxn id="148" idx="6"/>
                <a:endCxn id="145" idx="0"/>
              </p:cNvCxnSpPr>
              <p:nvPr/>
            </p:nvCxnSpPr>
            <p:spPr>
              <a:xfrm>
                <a:off x="1455474" y="2845162"/>
                <a:ext cx="3534403" cy="433074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338;p13">
                <a:extLst>
                  <a:ext uri="{FF2B5EF4-FFF2-40B4-BE49-F238E27FC236}">
                    <a16:creationId xmlns:a16="http://schemas.microsoft.com/office/drawing/2014/main" id="{ADA28C6A-55D9-4249-9103-5470333E54E4}"/>
                  </a:ext>
                </a:extLst>
              </p:cNvPr>
              <p:cNvSpPr/>
              <p:nvPr/>
            </p:nvSpPr>
            <p:spPr>
              <a:xfrm>
                <a:off x="1303270" y="2689675"/>
                <a:ext cx="152204" cy="310973"/>
              </a:xfrm>
              <a:prstGeom prst="ellipse">
                <a:avLst/>
              </a:prstGeom>
              <a:solidFill>
                <a:schemeClr val="lt2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341;p13">
              <a:extLst>
                <a:ext uri="{FF2B5EF4-FFF2-40B4-BE49-F238E27FC236}">
                  <a16:creationId xmlns:a16="http://schemas.microsoft.com/office/drawing/2014/main" id="{8C4D5BF5-CA65-724D-B719-8B3B3141B7AF}"/>
                </a:ext>
              </a:extLst>
            </p:cNvPr>
            <p:cNvSpPr/>
            <p:nvPr/>
          </p:nvSpPr>
          <p:spPr>
            <a:xfrm>
              <a:off x="5085539" y="3062638"/>
              <a:ext cx="108000" cy="162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42;p13">
              <a:extLst>
                <a:ext uri="{FF2B5EF4-FFF2-40B4-BE49-F238E27FC236}">
                  <a16:creationId xmlns:a16="http://schemas.microsoft.com/office/drawing/2014/main" id="{1C71D431-B6A0-334B-B201-88AA238EFB64}"/>
                </a:ext>
              </a:extLst>
            </p:cNvPr>
            <p:cNvSpPr/>
            <p:nvPr/>
          </p:nvSpPr>
          <p:spPr>
            <a:xfrm>
              <a:off x="4792702" y="2435299"/>
              <a:ext cx="108000" cy="162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43;p13">
              <a:extLst>
                <a:ext uri="{FF2B5EF4-FFF2-40B4-BE49-F238E27FC236}">
                  <a16:creationId xmlns:a16="http://schemas.microsoft.com/office/drawing/2014/main" id="{D1C0A018-5A76-BE44-9606-6A876A56D5FC}"/>
                </a:ext>
              </a:extLst>
            </p:cNvPr>
            <p:cNvSpPr/>
            <p:nvPr/>
          </p:nvSpPr>
          <p:spPr>
            <a:xfrm>
              <a:off x="5105113" y="2544235"/>
              <a:ext cx="108000" cy="162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Vuokaaviosymboli: Erottaminen 2">
              <a:extLst>
                <a:ext uri="{FF2B5EF4-FFF2-40B4-BE49-F238E27FC236}">
                  <a16:creationId xmlns:a16="http://schemas.microsoft.com/office/drawing/2014/main" id="{5E368514-2276-EF4C-86C5-1BA5F86481A7}"/>
                </a:ext>
              </a:extLst>
            </p:cNvPr>
            <p:cNvSpPr/>
            <p:nvPr/>
          </p:nvSpPr>
          <p:spPr>
            <a:xfrm>
              <a:off x="4947412" y="1930256"/>
              <a:ext cx="144000" cy="189204"/>
            </a:xfrm>
            <a:prstGeom prst="flowChartExtra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3" name="Vuokaaviosymboli: Erottaminen 4">
              <a:extLst>
                <a:ext uri="{FF2B5EF4-FFF2-40B4-BE49-F238E27FC236}">
                  <a16:creationId xmlns:a16="http://schemas.microsoft.com/office/drawing/2014/main" id="{09468531-A47C-DF48-84EE-0B59FF193832}"/>
                </a:ext>
              </a:extLst>
            </p:cNvPr>
            <p:cNvSpPr/>
            <p:nvPr/>
          </p:nvSpPr>
          <p:spPr>
            <a:xfrm>
              <a:off x="4925024" y="2228262"/>
              <a:ext cx="144000" cy="189204"/>
            </a:xfrm>
            <a:prstGeom prst="flowChartExtra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2" name="Google Shape;320;p13">
            <a:extLst>
              <a:ext uri="{FF2B5EF4-FFF2-40B4-BE49-F238E27FC236}">
                <a16:creationId xmlns:a16="http://schemas.microsoft.com/office/drawing/2014/main" id="{4ECD07CE-B77A-4A43-93C5-5B44E55BB5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392" y="557288"/>
            <a:ext cx="10945216" cy="677108"/>
          </a:xfrm>
          <a:noFill/>
          <a:ln>
            <a:noFill/>
          </a:ln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lvl="0"/>
            <a:r>
              <a:rPr lang="en-US" sz="4400" dirty="0" err="1"/>
              <a:t>Tulevaisuustötterö</a:t>
            </a:r>
            <a:endParaRPr lang="en-US" sz="4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411CC6-33FB-354D-8D15-035036BE0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2580" y="3688457"/>
            <a:ext cx="5231937" cy="287323"/>
            <a:chOff x="4398114" y="2740871"/>
            <a:chExt cx="3923953" cy="215492"/>
          </a:xfrm>
        </p:grpSpPr>
        <p:sp>
          <p:nvSpPr>
            <p:cNvPr id="99" name="Google Shape;333;p13">
              <a:extLst>
                <a:ext uri="{FF2B5EF4-FFF2-40B4-BE49-F238E27FC236}">
                  <a16:creationId xmlns:a16="http://schemas.microsoft.com/office/drawing/2014/main" id="{8A6E6ABE-FCD6-7A47-A0A9-9FEB02015165}"/>
                </a:ext>
              </a:extLst>
            </p:cNvPr>
            <p:cNvSpPr txBox="1"/>
            <p:nvPr/>
          </p:nvSpPr>
          <p:spPr>
            <a:xfrm>
              <a:off x="6748240" y="2740871"/>
              <a:ext cx="1573827" cy="215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Todennäköiset</a:t>
              </a:r>
              <a:endParaRPr sz="1867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122" name="Google Shape;351;p13">
              <a:extLst>
                <a:ext uri="{FF2B5EF4-FFF2-40B4-BE49-F238E27FC236}">
                  <a16:creationId xmlns:a16="http://schemas.microsoft.com/office/drawing/2014/main" id="{0B6D9F73-2A60-E646-820E-8B16366B4B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8114" y="2856288"/>
              <a:ext cx="2230188" cy="0"/>
            </a:xfrm>
            <a:prstGeom prst="straightConnector1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4E7A42-BCBA-B546-ACEC-76A746798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78163" y="4313833"/>
            <a:ext cx="5055788" cy="307777"/>
            <a:chOff x="4432302" y="3355437"/>
            <a:chExt cx="3791841" cy="230833"/>
          </a:xfrm>
        </p:grpSpPr>
        <p:sp>
          <p:nvSpPr>
            <p:cNvPr id="106" name="Google Shape;340;p13">
              <a:extLst>
                <a:ext uri="{FF2B5EF4-FFF2-40B4-BE49-F238E27FC236}">
                  <a16:creationId xmlns:a16="http://schemas.microsoft.com/office/drawing/2014/main" id="{D900C523-00C6-294D-95F1-94C0B7D19851}"/>
                </a:ext>
              </a:extLst>
            </p:cNvPr>
            <p:cNvSpPr txBox="1"/>
            <p:nvPr/>
          </p:nvSpPr>
          <p:spPr>
            <a:xfrm>
              <a:off x="6748240" y="3355437"/>
              <a:ext cx="1475903" cy="2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Toivottavat</a:t>
              </a:r>
              <a:r>
                <a:rPr lang="en-US" sz="2000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 </a:t>
              </a:r>
              <a:endParaRPr sz="2000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123" name="Google Shape;351;p13">
              <a:extLst>
                <a:ext uri="{FF2B5EF4-FFF2-40B4-BE49-F238E27FC236}">
                  <a16:creationId xmlns:a16="http://schemas.microsoft.com/office/drawing/2014/main" id="{B0C96D55-95F2-5C4E-A00D-5CA79E3508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302" y="3470854"/>
              <a:ext cx="2196000" cy="0"/>
            </a:xfrm>
            <a:prstGeom prst="straightConnector1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CB7627-86B0-4097-A197-E488A9C02B16}"/>
              </a:ext>
            </a:extLst>
          </p:cNvPr>
          <p:cNvSpPr txBox="1"/>
          <p:nvPr/>
        </p:nvSpPr>
        <p:spPr>
          <a:xfrm>
            <a:off x="8577448" y="3191962"/>
            <a:ext cx="1432700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67" err="1">
                <a:latin typeface="+mj-lt"/>
              </a:rPr>
              <a:t>Uskottavat</a:t>
            </a:r>
            <a:endParaRPr lang="fi-FI" sz="1867"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EBD540-F39F-42DC-B3BD-70C8E77D8125}"/>
              </a:ext>
            </a:extLst>
          </p:cNvPr>
          <p:cNvCxnSpPr>
            <a:cxnSpLocks/>
          </p:cNvCxnSpPr>
          <p:nvPr/>
        </p:nvCxnSpPr>
        <p:spPr>
          <a:xfrm>
            <a:off x="5658383" y="3335624"/>
            <a:ext cx="274778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96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BDDF878-C62D-7E42-845F-D9573F1E4B29}"/>
              </a:ext>
            </a:extLst>
          </p:cNvPr>
          <p:cNvGrpSpPr/>
          <p:nvPr/>
        </p:nvGrpSpPr>
        <p:grpSpPr>
          <a:xfrm>
            <a:off x="8553439" y="4948315"/>
            <a:ext cx="3530669" cy="1389013"/>
            <a:chOff x="6449630" y="3683781"/>
            <a:chExt cx="2648002" cy="1041760"/>
          </a:xfrm>
        </p:grpSpPr>
        <p:grpSp>
          <p:nvGrpSpPr>
            <p:cNvPr id="119" name="Google Shape;346;p13">
              <a:extLst>
                <a:ext uri="{FF2B5EF4-FFF2-40B4-BE49-F238E27FC236}">
                  <a16:creationId xmlns:a16="http://schemas.microsoft.com/office/drawing/2014/main" id="{479F9116-22AD-1049-A6F1-7E842EED359B}"/>
                </a:ext>
              </a:extLst>
            </p:cNvPr>
            <p:cNvGrpSpPr/>
            <p:nvPr/>
          </p:nvGrpSpPr>
          <p:grpSpPr>
            <a:xfrm>
              <a:off x="6467637" y="3683781"/>
              <a:ext cx="2629995" cy="1041760"/>
              <a:chOff x="8623497" y="4844326"/>
              <a:chExt cx="3506655" cy="1389014"/>
            </a:xfrm>
          </p:grpSpPr>
          <p:sp>
            <p:nvSpPr>
              <p:cNvPr id="121" name="Google Shape;347;p13">
                <a:extLst>
                  <a:ext uri="{FF2B5EF4-FFF2-40B4-BE49-F238E27FC236}">
                    <a16:creationId xmlns:a16="http://schemas.microsoft.com/office/drawing/2014/main" id="{219EF951-5240-214F-9240-FA27FA21FF4A}"/>
                  </a:ext>
                </a:extLst>
              </p:cNvPr>
              <p:cNvSpPr/>
              <p:nvPr/>
            </p:nvSpPr>
            <p:spPr>
              <a:xfrm>
                <a:off x="8623497" y="5021443"/>
                <a:ext cx="144000" cy="21658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48;p13">
                <a:extLst>
                  <a:ext uri="{FF2B5EF4-FFF2-40B4-BE49-F238E27FC236}">
                    <a16:creationId xmlns:a16="http://schemas.microsoft.com/office/drawing/2014/main" id="{3FD7F585-6300-3A45-98D4-5F7065EE97EA}"/>
                  </a:ext>
                </a:extLst>
              </p:cNvPr>
              <p:cNvSpPr txBox="1"/>
              <p:nvPr/>
            </p:nvSpPr>
            <p:spPr>
              <a:xfrm>
                <a:off x="8896307" y="4844326"/>
                <a:ext cx="3233845" cy="5746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</a:pP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Kuvauksia</a:t>
                </a:r>
                <a:r>
                  <a:rPr lang="en-US" sz="1867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toivottavista</a:t>
                </a:r>
                <a:r>
                  <a:rPr lang="en-US" sz="1867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br>
                  <a:rPr lang="en-US" sz="1867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tulevaisuuksista</a:t>
                </a:r>
                <a:endParaRPr lang="en-US" sz="1867">
                  <a:solidFill>
                    <a:schemeClr val="dk1"/>
                  </a:solidFill>
                  <a:latin typeface="+mj-lt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123" name="Google Shape;349;p13">
                <a:extLst>
                  <a:ext uri="{FF2B5EF4-FFF2-40B4-BE49-F238E27FC236}">
                    <a16:creationId xmlns:a16="http://schemas.microsoft.com/office/drawing/2014/main" id="{EEF4B8EF-594F-144D-A051-D9959CFBB351}"/>
                  </a:ext>
                </a:extLst>
              </p:cNvPr>
              <p:cNvSpPr txBox="1"/>
              <p:nvPr/>
            </p:nvSpPr>
            <p:spPr>
              <a:xfrm>
                <a:off x="8896309" y="5658695"/>
                <a:ext cx="2085328" cy="5746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</a:pP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Villien</a:t>
                </a:r>
                <a:r>
                  <a:rPr lang="en-US" sz="1867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korttien</a:t>
                </a:r>
                <a:r>
                  <a:rPr lang="en-US" sz="1867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ajattelu</a:t>
                </a:r>
                <a:r>
                  <a:rPr lang="en-US" sz="1867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867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läpi</a:t>
                </a:r>
                <a:endParaRPr lang="en-US" sz="1867">
                  <a:solidFill>
                    <a:schemeClr val="dk1"/>
                  </a:solidFill>
                  <a:latin typeface="+mj-lt"/>
                  <a:ea typeface="Georgia"/>
                  <a:cs typeface="Georgia"/>
                  <a:sym typeface="Georgia"/>
                </a:endParaRPr>
              </a:p>
            </p:txBody>
          </p:sp>
        </p:grpSp>
        <p:sp>
          <p:nvSpPr>
            <p:cNvPr id="120" name="Vuokaaviosymboli: Erottaminen 5">
              <a:extLst>
                <a:ext uri="{FF2B5EF4-FFF2-40B4-BE49-F238E27FC236}">
                  <a16:creationId xmlns:a16="http://schemas.microsoft.com/office/drawing/2014/main" id="{EB5FF648-0D65-924B-A200-6F6CB2328A1F}"/>
                </a:ext>
              </a:extLst>
            </p:cNvPr>
            <p:cNvSpPr/>
            <p:nvPr/>
          </p:nvSpPr>
          <p:spPr>
            <a:xfrm>
              <a:off x="6449630" y="4424222"/>
              <a:ext cx="144000" cy="189204"/>
            </a:xfrm>
            <a:prstGeom prst="flowChartExtra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AEDAD0-3988-C943-92BC-8ED4C05B11DC}"/>
              </a:ext>
            </a:extLst>
          </p:cNvPr>
          <p:cNvGrpSpPr/>
          <p:nvPr/>
        </p:nvGrpSpPr>
        <p:grpSpPr>
          <a:xfrm>
            <a:off x="324924" y="1253755"/>
            <a:ext cx="6231248" cy="5045919"/>
            <a:chOff x="1159019" y="940316"/>
            <a:chExt cx="4673436" cy="37844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E18A79-5409-1546-BF71-0F0BCB78EBDB}"/>
                </a:ext>
              </a:extLst>
            </p:cNvPr>
            <p:cNvGrpSpPr/>
            <p:nvPr/>
          </p:nvGrpSpPr>
          <p:grpSpPr>
            <a:xfrm>
              <a:off x="1159019" y="1013948"/>
              <a:ext cx="4673436" cy="3710807"/>
              <a:chOff x="1159019" y="1013948"/>
              <a:chExt cx="4673436" cy="3710807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4CDEE2D-A50C-5043-AFB3-0F1A722ED9D2}"/>
                  </a:ext>
                </a:extLst>
              </p:cNvPr>
              <p:cNvGrpSpPr/>
              <p:nvPr/>
            </p:nvGrpSpPr>
            <p:grpSpPr>
              <a:xfrm>
                <a:off x="1303270" y="1821370"/>
                <a:ext cx="4207798" cy="2367484"/>
                <a:chOff x="1303270" y="1821370"/>
                <a:chExt cx="4207798" cy="2367484"/>
              </a:xfrm>
            </p:grpSpPr>
            <p:grpSp>
              <p:nvGrpSpPr>
                <p:cNvPr id="92" name="Google Shape;321;p13">
                  <a:extLst>
                    <a:ext uri="{FF2B5EF4-FFF2-40B4-BE49-F238E27FC236}">
                      <a16:creationId xmlns:a16="http://schemas.microsoft.com/office/drawing/2014/main" id="{64A5AFAD-0F62-BF4B-90E8-7DC41F858DAD}"/>
                    </a:ext>
                  </a:extLst>
                </p:cNvPr>
                <p:cNvGrpSpPr/>
                <p:nvPr/>
              </p:nvGrpSpPr>
              <p:grpSpPr>
                <a:xfrm>
                  <a:off x="1372547" y="1821370"/>
                  <a:ext cx="4138521" cy="2047580"/>
                  <a:chOff x="1718230" y="1586186"/>
                  <a:chExt cx="5518028" cy="2730106"/>
                </a:xfrm>
              </p:grpSpPr>
              <p:grpSp>
                <p:nvGrpSpPr>
                  <p:cNvPr id="97" name="Google Shape;322;p13">
                    <a:extLst>
                      <a:ext uri="{FF2B5EF4-FFF2-40B4-BE49-F238E27FC236}">
                        <a16:creationId xmlns:a16="http://schemas.microsoft.com/office/drawing/2014/main" id="{50BF7027-A752-C345-8478-F99E07B11A6F}"/>
                      </a:ext>
                    </a:extLst>
                  </p:cNvPr>
                  <p:cNvGrpSpPr/>
                  <p:nvPr/>
                </p:nvGrpSpPr>
                <p:grpSpPr>
                  <a:xfrm>
                    <a:off x="1718230" y="1638425"/>
                    <a:ext cx="4809994" cy="1246585"/>
                    <a:chOff x="1803748" y="1627344"/>
                    <a:chExt cx="4809994" cy="1964494"/>
                  </a:xfrm>
                </p:grpSpPr>
                <p:cxnSp>
                  <p:nvCxnSpPr>
                    <p:cNvPr id="105" name="Google Shape;323;p13">
                      <a:extLst>
                        <a:ext uri="{FF2B5EF4-FFF2-40B4-BE49-F238E27FC236}">
                          <a16:creationId xmlns:a16="http://schemas.microsoft.com/office/drawing/2014/main" id="{C37A16BA-2DB6-274F-BD0D-A411F9D5B5C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803748" y="3266161"/>
                      <a:ext cx="4809994" cy="325677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106" name="Google Shape;324;p13">
                      <a:extLst>
                        <a:ext uri="{FF2B5EF4-FFF2-40B4-BE49-F238E27FC236}">
                          <a16:creationId xmlns:a16="http://schemas.microsoft.com/office/drawing/2014/main" id="{9A76B797-6E5E-334F-A0DD-E534A8B78049}"/>
                        </a:ext>
                      </a:extLst>
                    </p:cNvPr>
                    <p:cNvCxnSpPr>
                      <a:cxnSpLocks/>
                      <a:endCxn id="100" idx="0"/>
                    </p:cNvCxnSpPr>
                    <p:nvPr/>
                  </p:nvCxnSpPr>
                  <p:spPr>
                    <a:xfrm flipV="1">
                      <a:off x="1803748" y="2302846"/>
                      <a:ext cx="4789042" cy="1126159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107" name="Google Shape;325;p13">
                      <a:extLst>
                        <a:ext uri="{FF2B5EF4-FFF2-40B4-BE49-F238E27FC236}">
                          <a16:creationId xmlns:a16="http://schemas.microsoft.com/office/drawing/2014/main" id="{0251DFD9-4DE7-8240-BD46-4811286D17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03748" y="1627344"/>
                      <a:ext cx="4566503" cy="1742162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grpSp>
                <p:nvGrpSpPr>
                  <p:cNvPr id="98" name="Google Shape;326;p13">
                    <a:extLst>
                      <a:ext uri="{FF2B5EF4-FFF2-40B4-BE49-F238E27FC236}">
                        <a16:creationId xmlns:a16="http://schemas.microsoft.com/office/drawing/2014/main" id="{D4F55936-FC0A-D74C-A25E-6D5BF0BC07B9}"/>
                      </a:ext>
                    </a:extLst>
                  </p:cNvPr>
                  <p:cNvGrpSpPr/>
                  <p:nvPr/>
                </p:nvGrpSpPr>
                <p:grpSpPr>
                  <a:xfrm rot="10800000" flipH="1">
                    <a:off x="1724808" y="3017468"/>
                    <a:ext cx="4809994" cy="1285668"/>
                    <a:chOff x="1956148" y="1718153"/>
                    <a:chExt cx="4809994" cy="2026085"/>
                  </a:xfrm>
                </p:grpSpPr>
                <p:cxnSp>
                  <p:nvCxnSpPr>
                    <p:cNvPr id="102" name="Google Shape;327;p13">
                      <a:extLst>
                        <a:ext uri="{FF2B5EF4-FFF2-40B4-BE49-F238E27FC236}">
                          <a16:creationId xmlns:a16="http://schemas.microsoft.com/office/drawing/2014/main" id="{F6257F76-2A26-3A46-9788-ECC02E934CBA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956148" y="3418561"/>
                      <a:ext cx="4809994" cy="325677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103" name="Google Shape;328;p13">
                      <a:extLst>
                        <a:ext uri="{FF2B5EF4-FFF2-40B4-BE49-F238E27FC236}">
                          <a16:creationId xmlns:a16="http://schemas.microsoft.com/office/drawing/2014/main" id="{57301713-F622-9B4B-8ECB-536E11C07B5A}"/>
                        </a:ext>
                      </a:extLst>
                    </p:cNvPr>
                    <p:cNvCxnSpPr/>
                    <p:nvPr/>
                  </p:nvCxnSpPr>
                  <p:spPr>
                    <a:xfrm rot="10800000" flipH="1">
                      <a:off x="1956148" y="2475978"/>
                      <a:ext cx="4684734" cy="1105421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104" name="Google Shape;329;p13">
                      <a:extLst>
                        <a:ext uri="{FF2B5EF4-FFF2-40B4-BE49-F238E27FC236}">
                          <a16:creationId xmlns:a16="http://schemas.microsoft.com/office/drawing/2014/main" id="{03DFB537-1FFF-9B45-96BB-452119BE38D5}"/>
                        </a:ext>
                      </a:extLst>
                    </p:cNvPr>
                    <p:cNvCxnSpPr/>
                    <p:nvPr/>
                  </p:nvCxnSpPr>
                  <p:spPr>
                    <a:xfrm rot="10800000" flipH="1">
                      <a:off x="1956148" y="1718153"/>
                      <a:ext cx="4647156" cy="1803748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sp>
                <p:nvSpPr>
                  <p:cNvPr id="99" name="Google Shape;330;p13">
                    <a:extLst>
                      <a:ext uri="{FF2B5EF4-FFF2-40B4-BE49-F238E27FC236}">
                        <a16:creationId xmlns:a16="http://schemas.microsoft.com/office/drawing/2014/main" id="{0695B985-9C12-754F-88A3-755FDAC73024}"/>
                      </a:ext>
                    </a:extLst>
                  </p:cNvPr>
                  <p:cNvSpPr/>
                  <p:nvPr/>
                </p:nvSpPr>
                <p:spPr>
                  <a:xfrm>
                    <a:off x="6341594" y="2665193"/>
                    <a:ext cx="376532" cy="584214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</a:pPr>
                    <a:endParaRPr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331;p13">
                    <a:extLst>
                      <a:ext uri="{FF2B5EF4-FFF2-40B4-BE49-F238E27FC236}">
                        <a16:creationId xmlns:a16="http://schemas.microsoft.com/office/drawing/2014/main" id="{07AF1DC7-C87F-BF4A-8173-01D01593E1AD}"/>
                      </a:ext>
                    </a:extLst>
                  </p:cNvPr>
                  <p:cNvSpPr/>
                  <p:nvPr/>
                </p:nvSpPr>
                <p:spPr>
                  <a:xfrm>
                    <a:off x="6096000" y="2067070"/>
                    <a:ext cx="822542" cy="1768338"/>
                  </a:xfrm>
                  <a:prstGeom prst="ellipse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</a:pPr>
                    <a:endParaRPr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332;p13">
                    <a:extLst>
                      <a:ext uri="{FF2B5EF4-FFF2-40B4-BE49-F238E27FC236}">
                        <a16:creationId xmlns:a16="http://schemas.microsoft.com/office/drawing/2014/main" id="{07FBA071-0448-ED4E-A1F5-9C631C68DF69}"/>
                      </a:ext>
                    </a:extLst>
                  </p:cNvPr>
                  <p:cNvSpPr/>
                  <p:nvPr/>
                </p:nvSpPr>
                <p:spPr>
                  <a:xfrm>
                    <a:off x="5736379" y="1586186"/>
                    <a:ext cx="1499879" cy="2730106"/>
                  </a:xfrm>
                  <a:prstGeom prst="ellipse">
                    <a:avLst/>
                  </a:prstGeom>
                  <a:noFill/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</a:pPr>
                    <a:endParaRPr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93" name="Google Shape;336;p13">
                  <a:extLst>
                    <a:ext uri="{FF2B5EF4-FFF2-40B4-BE49-F238E27FC236}">
                      <a16:creationId xmlns:a16="http://schemas.microsoft.com/office/drawing/2014/main" id="{0BD5F3D2-B209-1C40-BC45-BE7143C97A53}"/>
                    </a:ext>
                  </a:extLst>
                </p:cNvPr>
                <p:cNvSpPr/>
                <p:nvPr/>
              </p:nvSpPr>
              <p:spPr>
                <a:xfrm>
                  <a:off x="4614143" y="2955049"/>
                  <a:ext cx="612478" cy="1233805"/>
                </a:xfrm>
                <a:prstGeom prst="ellipse">
                  <a:avLst/>
                </a:prstGeom>
                <a:solidFill>
                  <a:schemeClr val="accent5"/>
                </a:solidFill>
                <a:ln w="12700">
                  <a:solidFill>
                    <a:schemeClr val="accent5"/>
                  </a:solidFill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94" name="Google Shape;337;p13">
                  <a:extLst>
                    <a:ext uri="{FF2B5EF4-FFF2-40B4-BE49-F238E27FC236}">
                      <a16:creationId xmlns:a16="http://schemas.microsoft.com/office/drawing/2014/main" id="{5FD62169-2666-3647-BB0F-A730DC3EEFC6}"/>
                    </a:ext>
                  </a:extLst>
                </p:cNvPr>
                <p:cNvCxnSpPr>
                  <a:cxnSpLocks/>
                  <a:stCxn id="96" idx="3"/>
                  <a:endCxn id="93" idx="4"/>
                </p:cNvCxnSpPr>
                <p:nvPr/>
              </p:nvCxnSpPr>
              <p:spPr>
                <a:xfrm>
                  <a:off x="1325560" y="2955107"/>
                  <a:ext cx="3594822" cy="123374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339;p13">
                  <a:extLst>
                    <a:ext uri="{FF2B5EF4-FFF2-40B4-BE49-F238E27FC236}">
                      <a16:creationId xmlns:a16="http://schemas.microsoft.com/office/drawing/2014/main" id="{3E002912-AE9D-E04E-95F0-0D80752569D2}"/>
                    </a:ext>
                  </a:extLst>
                </p:cNvPr>
                <p:cNvCxnSpPr>
                  <a:cxnSpLocks/>
                  <a:stCxn id="96" idx="6"/>
                  <a:endCxn id="93" idx="0"/>
                </p:cNvCxnSpPr>
                <p:nvPr/>
              </p:nvCxnSpPr>
              <p:spPr>
                <a:xfrm>
                  <a:off x="1455474" y="2845162"/>
                  <a:ext cx="3464908" cy="10988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96" name="Google Shape;338;p13">
                  <a:extLst>
                    <a:ext uri="{FF2B5EF4-FFF2-40B4-BE49-F238E27FC236}">
                      <a16:creationId xmlns:a16="http://schemas.microsoft.com/office/drawing/2014/main" id="{2E815A73-CF76-D443-A452-D72E719EC42C}"/>
                    </a:ext>
                  </a:extLst>
                </p:cNvPr>
                <p:cNvSpPr/>
                <p:nvPr/>
              </p:nvSpPr>
              <p:spPr>
                <a:xfrm>
                  <a:off x="1303270" y="2689675"/>
                  <a:ext cx="152204" cy="310973"/>
                </a:xfrm>
                <a:prstGeom prst="ellipse">
                  <a:avLst/>
                </a:prstGeom>
                <a:solidFill>
                  <a:schemeClr val="lt2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39" name="Google Shape;439;p15"/>
              <p:cNvGrpSpPr/>
              <p:nvPr/>
            </p:nvGrpSpPr>
            <p:grpSpPr>
              <a:xfrm>
                <a:off x="1159019" y="1013948"/>
                <a:ext cx="4673436" cy="3710807"/>
                <a:chOff x="1545358" y="1532771"/>
                <a:chExt cx="6231248" cy="4276437"/>
              </a:xfrm>
            </p:grpSpPr>
            <p:cxnSp>
              <p:nvCxnSpPr>
                <p:cNvPr id="440" name="Google Shape;440;p15"/>
                <p:cNvCxnSpPr/>
                <p:nvPr/>
              </p:nvCxnSpPr>
              <p:spPr>
                <a:xfrm rot="10800000" flipH="1">
                  <a:off x="1545358" y="1559084"/>
                  <a:ext cx="4885755" cy="1605134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1" name="Google Shape;441;p15"/>
                <p:cNvCxnSpPr/>
                <p:nvPr/>
              </p:nvCxnSpPr>
              <p:spPr>
                <a:xfrm>
                  <a:off x="1545358" y="4191056"/>
                  <a:ext cx="4885755" cy="1605134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42" name="Google Shape;442;p15"/>
                <p:cNvSpPr/>
                <p:nvPr/>
              </p:nvSpPr>
              <p:spPr>
                <a:xfrm>
                  <a:off x="5427196" y="1532771"/>
                  <a:ext cx="2349410" cy="4276437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95746B1-6E51-6E48-9859-ECBC09CB078F}"/>
                </a:ext>
              </a:extLst>
            </p:cNvPr>
            <p:cNvGrpSpPr/>
            <p:nvPr/>
          </p:nvGrpSpPr>
          <p:grpSpPr>
            <a:xfrm>
              <a:off x="4309117" y="940316"/>
              <a:ext cx="1104424" cy="3713643"/>
              <a:chOff x="4309117" y="940316"/>
              <a:chExt cx="1104424" cy="371364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FC0B44D-45A9-754E-A306-A8AD65E82D8D}"/>
                  </a:ext>
                </a:extLst>
              </p:cNvPr>
              <p:cNvGrpSpPr/>
              <p:nvPr/>
            </p:nvGrpSpPr>
            <p:grpSpPr>
              <a:xfrm>
                <a:off x="4738416" y="3074417"/>
                <a:ext cx="403984" cy="947654"/>
                <a:chOff x="4738416" y="3074417"/>
                <a:chExt cx="403984" cy="947654"/>
              </a:xfrm>
            </p:grpSpPr>
            <p:sp>
              <p:nvSpPr>
                <p:cNvPr id="443" name="Google Shape;443;p15"/>
                <p:cNvSpPr/>
                <p:nvPr/>
              </p:nvSpPr>
              <p:spPr>
                <a:xfrm>
                  <a:off x="4969463" y="3653668"/>
                  <a:ext cx="108000" cy="162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15"/>
                <p:cNvSpPr/>
                <p:nvPr/>
              </p:nvSpPr>
              <p:spPr>
                <a:xfrm>
                  <a:off x="4738416" y="3859631"/>
                  <a:ext cx="108000" cy="162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15"/>
                <p:cNvSpPr/>
                <p:nvPr/>
              </p:nvSpPr>
              <p:spPr>
                <a:xfrm>
                  <a:off x="5034400" y="3146058"/>
                  <a:ext cx="108000" cy="162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15"/>
                <p:cNvSpPr/>
                <p:nvPr/>
              </p:nvSpPr>
              <p:spPr>
                <a:xfrm>
                  <a:off x="4819991" y="3074417"/>
                  <a:ext cx="108000" cy="162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</a:pPr>
                  <a:endParaRPr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EDB4A3F-C990-DD49-A852-2743AEB7032F}"/>
                  </a:ext>
                </a:extLst>
              </p:cNvPr>
              <p:cNvGrpSpPr/>
              <p:nvPr/>
            </p:nvGrpSpPr>
            <p:grpSpPr>
              <a:xfrm>
                <a:off x="4309117" y="940316"/>
                <a:ext cx="1104424" cy="3713643"/>
                <a:chOff x="4309117" y="940316"/>
                <a:chExt cx="1104424" cy="3713643"/>
              </a:xfrm>
            </p:grpSpPr>
            <p:sp>
              <p:nvSpPr>
                <p:cNvPr id="3" name="Google Shape;438;p15">
                  <a:extLst>
                    <a:ext uri="{FF2B5EF4-FFF2-40B4-BE49-F238E27FC236}">
                      <a16:creationId xmlns:a16="http://schemas.microsoft.com/office/drawing/2014/main" id="{8E3A4FED-B6A6-4731-9789-9A8B01ABF01E}"/>
                    </a:ext>
                  </a:extLst>
                </p:cNvPr>
                <p:cNvSpPr txBox="1"/>
                <p:nvPr/>
              </p:nvSpPr>
              <p:spPr>
                <a:xfrm>
                  <a:off x="4553321" y="1177219"/>
                  <a:ext cx="660664" cy="1538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</a:pPr>
                  <a:r>
                    <a:rPr lang="en-US" sz="1333">
                      <a:solidFill>
                        <a:schemeClr val="accent3"/>
                      </a:solidFill>
                      <a:latin typeface="+mj-lt"/>
                      <a:ea typeface="Arial Black"/>
                      <a:cs typeface="Arial Black"/>
                      <a:sym typeface="Arial Black"/>
                    </a:rPr>
                    <a:t>Trump</a:t>
                  </a:r>
                  <a:endParaRPr sz="1333">
                    <a:solidFill>
                      <a:schemeClr val="accent3"/>
                    </a:solidFill>
                    <a:latin typeface="+mj-lt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4" name="Google Shape;438;p15">
                  <a:extLst>
                    <a:ext uri="{FF2B5EF4-FFF2-40B4-BE49-F238E27FC236}">
                      <a16:creationId xmlns:a16="http://schemas.microsoft.com/office/drawing/2014/main" id="{EE590847-43D4-40A2-AA49-4B774266A312}"/>
                    </a:ext>
                  </a:extLst>
                </p:cNvPr>
                <p:cNvSpPr txBox="1"/>
                <p:nvPr/>
              </p:nvSpPr>
              <p:spPr>
                <a:xfrm>
                  <a:off x="4309117" y="1610487"/>
                  <a:ext cx="660664" cy="1538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</a:pPr>
                  <a:r>
                    <a:rPr lang="en-US" sz="1333">
                      <a:solidFill>
                        <a:schemeClr val="accent3"/>
                      </a:solidFill>
                      <a:latin typeface="+mj-lt"/>
                      <a:ea typeface="Arial Black"/>
                      <a:cs typeface="Arial Black"/>
                      <a:sym typeface="Arial Black"/>
                    </a:rPr>
                    <a:t>Korona</a:t>
                  </a:r>
                  <a:endParaRPr sz="1333">
                    <a:solidFill>
                      <a:schemeClr val="accent3"/>
                    </a:solidFill>
                    <a:latin typeface="+mj-lt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5" name="Google Shape;438;p15">
                  <a:extLst>
                    <a:ext uri="{FF2B5EF4-FFF2-40B4-BE49-F238E27FC236}">
                      <a16:creationId xmlns:a16="http://schemas.microsoft.com/office/drawing/2014/main" id="{1DF523EB-3A1D-41A9-B4E5-0CA053CFDCE7}"/>
                    </a:ext>
                  </a:extLst>
                </p:cNvPr>
                <p:cNvSpPr txBox="1"/>
                <p:nvPr/>
              </p:nvSpPr>
              <p:spPr>
                <a:xfrm>
                  <a:off x="4719395" y="4389442"/>
                  <a:ext cx="660664" cy="1538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</a:pPr>
                  <a:r>
                    <a:rPr lang="en-US" sz="1333">
                      <a:solidFill>
                        <a:schemeClr val="accent3"/>
                      </a:solidFill>
                      <a:latin typeface="+mj-lt"/>
                      <a:ea typeface="Arial Black"/>
                      <a:cs typeface="Arial Black"/>
                      <a:sym typeface="Arial Black"/>
                    </a:rPr>
                    <a:t>Brexit</a:t>
                  </a:r>
                  <a:endParaRPr sz="1333">
                    <a:solidFill>
                      <a:schemeClr val="accent3"/>
                    </a:solidFill>
                    <a:latin typeface="+mj-lt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124" name="Vuokaaviosymboli: Erottaminen 2">
                  <a:extLst>
                    <a:ext uri="{FF2B5EF4-FFF2-40B4-BE49-F238E27FC236}">
                      <a16:creationId xmlns:a16="http://schemas.microsoft.com/office/drawing/2014/main" id="{1AF49BAA-A5BC-F54C-9DD4-2CE0B2DFC67F}"/>
                    </a:ext>
                  </a:extLst>
                </p:cNvPr>
                <p:cNvSpPr/>
                <p:nvPr/>
              </p:nvSpPr>
              <p:spPr>
                <a:xfrm>
                  <a:off x="4819032" y="1908241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25" name="Vuokaaviosymboli: Erottaminen 2">
                  <a:extLst>
                    <a:ext uri="{FF2B5EF4-FFF2-40B4-BE49-F238E27FC236}">
                      <a16:creationId xmlns:a16="http://schemas.microsoft.com/office/drawing/2014/main" id="{571F0994-8797-E84C-A4F1-73F288A6E4A8}"/>
                    </a:ext>
                  </a:extLst>
                </p:cNvPr>
                <p:cNvSpPr/>
                <p:nvPr/>
              </p:nvSpPr>
              <p:spPr>
                <a:xfrm>
                  <a:off x="4890400" y="2260619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26" name="Vuokaaviosymboli: Erottaminen 2">
                  <a:extLst>
                    <a:ext uri="{FF2B5EF4-FFF2-40B4-BE49-F238E27FC236}">
                      <a16:creationId xmlns:a16="http://schemas.microsoft.com/office/drawing/2014/main" id="{CEBD3442-E750-6A49-8D87-6CCF50D2EDDB}"/>
                    </a:ext>
                  </a:extLst>
                </p:cNvPr>
                <p:cNvSpPr/>
                <p:nvPr/>
              </p:nvSpPr>
              <p:spPr>
                <a:xfrm>
                  <a:off x="5269541" y="1716440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27" name="Vuokaaviosymboli: Erottaminen 2">
                  <a:extLst>
                    <a:ext uri="{FF2B5EF4-FFF2-40B4-BE49-F238E27FC236}">
                      <a16:creationId xmlns:a16="http://schemas.microsoft.com/office/drawing/2014/main" id="{23236DB3-2295-EF4B-AE84-3921FC95896E}"/>
                    </a:ext>
                  </a:extLst>
                </p:cNvPr>
                <p:cNvSpPr/>
                <p:nvPr/>
              </p:nvSpPr>
              <p:spPr>
                <a:xfrm>
                  <a:off x="4997451" y="1488955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28" name="Vuokaaviosymboli: Erottaminen 2">
                  <a:extLst>
                    <a:ext uri="{FF2B5EF4-FFF2-40B4-BE49-F238E27FC236}">
                      <a16:creationId xmlns:a16="http://schemas.microsoft.com/office/drawing/2014/main" id="{5BC196C6-C7D5-D941-9FB1-A15A79B4FA0F}"/>
                    </a:ext>
                  </a:extLst>
                </p:cNvPr>
                <p:cNvSpPr/>
                <p:nvPr/>
              </p:nvSpPr>
              <p:spPr>
                <a:xfrm>
                  <a:off x="4484495" y="1377443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29" name="Vuokaaviosymboli: Erottaminen 2">
                  <a:extLst>
                    <a:ext uri="{FF2B5EF4-FFF2-40B4-BE49-F238E27FC236}">
                      <a16:creationId xmlns:a16="http://schemas.microsoft.com/office/drawing/2014/main" id="{8D9C330F-FC23-FD48-B43F-5C29E5029664}"/>
                    </a:ext>
                  </a:extLst>
                </p:cNvPr>
                <p:cNvSpPr/>
                <p:nvPr/>
              </p:nvSpPr>
              <p:spPr>
                <a:xfrm>
                  <a:off x="5135726" y="1221326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30" name="Vuokaaviosymboli: Erottaminen 2">
                  <a:extLst>
                    <a:ext uri="{FF2B5EF4-FFF2-40B4-BE49-F238E27FC236}">
                      <a16:creationId xmlns:a16="http://schemas.microsoft.com/office/drawing/2014/main" id="{1E0C03C3-17C2-184D-A75C-4917EEDAA3FA}"/>
                    </a:ext>
                  </a:extLst>
                </p:cNvPr>
                <p:cNvSpPr/>
                <p:nvPr/>
              </p:nvSpPr>
              <p:spPr>
                <a:xfrm>
                  <a:off x="4778887" y="940316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31" name="Vuokaaviosymboli: Erottaminen 2">
                  <a:extLst>
                    <a:ext uri="{FF2B5EF4-FFF2-40B4-BE49-F238E27FC236}">
                      <a16:creationId xmlns:a16="http://schemas.microsoft.com/office/drawing/2014/main" id="{1DB807E0-168E-5247-9271-C081EF953C2C}"/>
                    </a:ext>
                  </a:extLst>
                </p:cNvPr>
                <p:cNvSpPr/>
                <p:nvPr/>
              </p:nvSpPr>
              <p:spPr>
                <a:xfrm>
                  <a:off x="5175420" y="4098329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32" name="Vuokaaviosymboli: Erottaminen 2">
                  <a:extLst>
                    <a:ext uri="{FF2B5EF4-FFF2-40B4-BE49-F238E27FC236}">
                      <a16:creationId xmlns:a16="http://schemas.microsoft.com/office/drawing/2014/main" id="{9F3F50C2-7729-1945-9530-E3923C0612EB}"/>
                    </a:ext>
                  </a:extLst>
                </p:cNvPr>
                <p:cNvSpPr/>
                <p:nvPr/>
              </p:nvSpPr>
              <p:spPr>
                <a:xfrm>
                  <a:off x="4489620" y="3962598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33" name="Vuokaaviosymboli: Erottaminen 2">
                  <a:extLst>
                    <a:ext uri="{FF2B5EF4-FFF2-40B4-BE49-F238E27FC236}">
                      <a16:creationId xmlns:a16="http://schemas.microsoft.com/office/drawing/2014/main" id="{12377A89-D4F9-A541-A4DF-8A9C70080FDF}"/>
                    </a:ext>
                  </a:extLst>
                </p:cNvPr>
                <p:cNvSpPr/>
                <p:nvPr/>
              </p:nvSpPr>
              <p:spPr>
                <a:xfrm>
                  <a:off x="4607943" y="4349160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34" name="Vuokaaviosymboli: Erottaminen 2">
                  <a:extLst>
                    <a:ext uri="{FF2B5EF4-FFF2-40B4-BE49-F238E27FC236}">
                      <a16:creationId xmlns:a16="http://schemas.microsoft.com/office/drawing/2014/main" id="{C70C4AD9-5D0C-2447-B168-B989C71719D4}"/>
                    </a:ext>
                  </a:extLst>
                </p:cNvPr>
                <p:cNvSpPr/>
                <p:nvPr/>
              </p:nvSpPr>
              <p:spPr>
                <a:xfrm>
                  <a:off x="5253142" y="4464755"/>
                  <a:ext cx="144000" cy="189204"/>
                </a:xfrm>
                <a:prstGeom prst="flowChartExtra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</p:grpSp>
        </p:grpSp>
      </p:grpSp>
      <p:sp>
        <p:nvSpPr>
          <p:cNvPr id="417" name="Google Shape;417;p15"/>
          <p:cNvSpPr txBox="1"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err="1"/>
              <a:t>Tulevaisuustötterö</a:t>
            </a:r>
            <a:r>
              <a:rPr lang="en-US"/>
              <a:t> on </a:t>
            </a:r>
            <a:r>
              <a:rPr lang="en-US" err="1"/>
              <a:t>usein</a:t>
            </a:r>
            <a:r>
              <a:rPr lang="en-US"/>
              <a:t> </a:t>
            </a:r>
            <a:r>
              <a:rPr lang="en-US" err="1"/>
              <a:t>liian</a:t>
            </a:r>
            <a:r>
              <a:rPr lang="en-US"/>
              <a:t> </a:t>
            </a:r>
            <a:r>
              <a:rPr lang="en-US" err="1"/>
              <a:t>kapea</a:t>
            </a:r>
            <a:endParaRPr lang="en-US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6112864-0CBF-8343-9978-F4947D92F2CA}"/>
              </a:ext>
            </a:extLst>
          </p:cNvPr>
          <p:cNvGrpSpPr/>
          <p:nvPr/>
        </p:nvGrpSpPr>
        <p:grpSpPr>
          <a:xfrm>
            <a:off x="5952978" y="1664843"/>
            <a:ext cx="4982612" cy="574644"/>
            <a:chOff x="4788413" y="1860511"/>
            <a:chExt cx="3736959" cy="430983"/>
          </a:xfrm>
        </p:grpSpPr>
        <p:sp>
          <p:nvSpPr>
            <p:cNvPr id="150" name="Google Shape;335;p13">
              <a:extLst>
                <a:ext uri="{FF2B5EF4-FFF2-40B4-BE49-F238E27FC236}">
                  <a16:creationId xmlns:a16="http://schemas.microsoft.com/office/drawing/2014/main" id="{DCBA5873-6E8C-AB44-8009-257B70E9ED76}"/>
                </a:ext>
              </a:extLst>
            </p:cNvPr>
            <p:cNvSpPr txBox="1"/>
            <p:nvPr/>
          </p:nvSpPr>
          <p:spPr>
            <a:xfrm>
              <a:off x="6748239" y="1860511"/>
              <a:ext cx="1777133" cy="430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Mahdottomat</a:t>
              </a:r>
              <a:r>
                <a:rPr lang="en-US" sz="1867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 tai </a:t>
              </a:r>
              <a:r>
                <a:rPr lang="en-US" sz="1867" err="1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uskomattomat</a:t>
              </a:r>
              <a:endParaRPr sz="1867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151" name="Google Shape;351;p13">
              <a:extLst>
                <a:ext uri="{FF2B5EF4-FFF2-40B4-BE49-F238E27FC236}">
                  <a16:creationId xmlns:a16="http://schemas.microsoft.com/office/drawing/2014/main" id="{11D7A2F2-1036-9F4B-B265-28E8B79DA7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8413" y="2090209"/>
              <a:ext cx="1839891" cy="0"/>
            </a:xfrm>
            <a:prstGeom prst="straightConnector1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3F10254-F47A-FF48-A5EF-9B9E87F42314}"/>
              </a:ext>
            </a:extLst>
          </p:cNvPr>
          <p:cNvGrpSpPr/>
          <p:nvPr/>
        </p:nvGrpSpPr>
        <p:grpSpPr>
          <a:xfrm>
            <a:off x="5704285" y="2628203"/>
            <a:ext cx="4484036" cy="287323"/>
            <a:chOff x="4601893" y="1974792"/>
            <a:chExt cx="3363027" cy="215492"/>
          </a:xfrm>
        </p:grpSpPr>
        <p:sp>
          <p:nvSpPr>
            <p:cNvPr id="208" name="Google Shape;335;p13">
              <a:extLst>
                <a:ext uri="{FF2B5EF4-FFF2-40B4-BE49-F238E27FC236}">
                  <a16:creationId xmlns:a16="http://schemas.microsoft.com/office/drawing/2014/main" id="{6B271FBC-F07B-F54C-B59F-92244746714F}"/>
                </a:ext>
              </a:extLst>
            </p:cNvPr>
            <p:cNvSpPr txBox="1"/>
            <p:nvPr/>
          </p:nvSpPr>
          <p:spPr>
            <a:xfrm>
              <a:off x="6748240" y="1974792"/>
              <a:ext cx="1216680" cy="215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tx2">
                      <a:lumMod val="90000"/>
                    </a:schemeClr>
                  </a:solidFill>
                  <a:latin typeface="+mj-lt"/>
                  <a:ea typeface="Arial Black"/>
                  <a:cs typeface="Arial Black"/>
                  <a:sym typeface="Arial Black"/>
                </a:rPr>
                <a:t>Mahdolliset</a:t>
              </a:r>
              <a:endParaRPr sz="1867">
                <a:solidFill>
                  <a:schemeClr val="tx2">
                    <a:lumMod val="90000"/>
                  </a:schemeClr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209" name="Google Shape;351;p13">
              <a:extLst>
                <a:ext uri="{FF2B5EF4-FFF2-40B4-BE49-F238E27FC236}">
                  <a16:creationId xmlns:a16="http://schemas.microsoft.com/office/drawing/2014/main" id="{A49525D1-D2FB-6B44-A0F3-1331F8CC43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1893" y="2090209"/>
              <a:ext cx="2026410" cy="0"/>
            </a:xfrm>
            <a:prstGeom prst="straightConnector1">
              <a:avLst/>
            </a:prstGeom>
            <a:noFill/>
            <a:ln w="6350" cap="flat" cmpd="sng">
              <a:solidFill>
                <a:schemeClr val="tx2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31F96AD-001E-9C4F-9755-C5AF69955349}"/>
              </a:ext>
            </a:extLst>
          </p:cNvPr>
          <p:cNvGrpSpPr/>
          <p:nvPr/>
        </p:nvGrpSpPr>
        <p:grpSpPr>
          <a:xfrm>
            <a:off x="5921602" y="3158331"/>
            <a:ext cx="4474135" cy="287323"/>
            <a:chOff x="4764881" y="2363722"/>
            <a:chExt cx="3355601" cy="215492"/>
          </a:xfrm>
        </p:grpSpPr>
        <p:sp>
          <p:nvSpPr>
            <p:cNvPr id="211" name="Google Shape;334;p13">
              <a:extLst>
                <a:ext uri="{FF2B5EF4-FFF2-40B4-BE49-F238E27FC236}">
                  <a16:creationId xmlns:a16="http://schemas.microsoft.com/office/drawing/2014/main" id="{117A3902-81CB-2F4C-AB9D-47309E0A01BB}"/>
                </a:ext>
              </a:extLst>
            </p:cNvPr>
            <p:cNvSpPr txBox="1"/>
            <p:nvPr/>
          </p:nvSpPr>
          <p:spPr>
            <a:xfrm>
              <a:off x="6748241" y="2363722"/>
              <a:ext cx="1372241" cy="215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tx2">
                      <a:lumMod val="90000"/>
                    </a:schemeClr>
                  </a:solidFill>
                  <a:latin typeface="+mj-lt"/>
                  <a:ea typeface="Arial Black"/>
                  <a:cs typeface="Arial Black"/>
                  <a:sym typeface="Arial Black"/>
                </a:rPr>
                <a:t>Uskottavat</a:t>
              </a:r>
              <a:endParaRPr sz="1867">
                <a:solidFill>
                  <a:schemeClr val="tx2">
                    <a:lumMod val="90000"/>
                  </a:schemeClr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212" name="Google Shape;351;p13">
              <a:extLst>
                <a:ext uri="{FF2B5EF4-FFF2-40B4-BE49-F238E27FC236}">
                  <a16:creationId xmlns:a16="http://schemas.microsoft.com/office/drawing/2014/main" id="{00C33A4D-A092-4D42-9E0A-11C881AB55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4881" y="2479139"/>
              <a:ext cx="1863422" cy="0"/>
            </a:xfrm>
            <a:prstGeom prst="straightConnector1">
              <a:avLst/>
            </a:prstGeom>
            <a:noFill/>
            <a:ln w="6350" cap="flat" cmpd="sng">
              <a:solidFill>
                <a:schemeClr val="tx2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AA6533B7-8C61-904F-A7C8-B906BF0DF6DC}"/>
              </a:ext>
            </a:extLst>
          </p:cNvPr>
          <p:cNvGrpSpPr/>
          <p:nvPr/>
        </p:nvGrpSpPr>
        <p:grpSpPr>
          <a:xfrm>
            <a:off x="5432580" y="3688457"/>
            <a:ext cx="5231937" cy="287323"/>
            <a:chOff x="4398114" y="2740871"/>
            <a:chExt cx="3923953" cy="215492"/>
          </a:xfrm>
        </p:grpSpPr>
        <p:sp>
          <p:nvSpPr>
            <p:cNvPr id="214" name="Google Shape;333;p13">
              <a:extLst>
                <a:ext uri="{FF2B5EF4-FFF2-40B4-BE49-F238E27FC236}">
                  <a16:creationId xmlns:a16="http://schemas.microsoft.com/office/drawing/2014/main" id="{2AE9D5B3-B110-2146-B220-6D4A2903437C}"/>
                </a:ext>
              </a:extLst>
            </p:cNvPr>
            <p:cNvSpPr txBox="1"/>
            <p:nvPr/>
          </p:nvSpPr>
          <p:spPr>
            <a:xfrm>
              <a:off x="6748240" y="2740871"/>
              <a:ext cx="1573827" cy="215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tx2">
                      <a:lumMod val="90000"/>
                    </a:schemeClr>
                  </a:solidFill>
                  <a:latin typeface="+mj-lt"/>
                  <a:ea typeface="Arial Black"/>
                  <a:cs typeface="Arial Black"/>
                  <a:sym typeface="Arial Black"/>
                </a:rPr>
                <a:t>Todennäköiset</a:t>
              </a:r>
              <a:endParaRPr sz="1867">
                <a:solidFill>
                  <a:schemeClr val="tx2">
                    <a:lumMod val="90000"/>
                  </a:schemeClr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215" name="Google Shape;351;p13">
              <a:extLst>
                <a:ext uri="{FF2B5EF4-FFF2-40B4-BE49-F238E27FC236}">
                  <a16:creationId xmlns:a16="http://schemas.microsoft.com/office/drawing/2014/main" id="{A51105A2-9739-E844-ADB1-4881526E8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8114" y="2856288"/>
              <a:ext cx="2230188" cy="0"/>
            </a:xfrm>
            <a:prstGeom prst="straightConnector1">
              <a:avLst/>
            </a:prstGeom>
            <a:noFill/>
            <a:ln w="6350" cap="flat" cmpd="sng">
              <a:solidFill>
                <a:schemeClr val="tx2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4763F277-54BD-FE44-9309-FCF545FFC56B}"/>
              </a:ext>
            </a:extLst>
          </p:cNvPr>
          <p:cNvGrpSpPr/>
          <p:nvPr/>
        </p:nvGrpSpPr>
        <p:grpSpPr>
          <a:xfrm>
            <a:off x="5478164" y="4162545"/>
            <a:ext cx="5186353" cy="574644"/>
            <a:chOff x="4432302" y="3241969"/>
            <a:chExt cx="3889765" cy="430983"/>
          </a:xfrm>
        </p:grpSpPr>
        <p:sp>
          <p:nvSpPr>
            <p:cNvPr id="217" name="Google Shape;340;p13">
              <a:extLst>
                <a:ext uri="{FF2B5EF4-FFF2-40B4-BE49-F238E27FC236}">
                  <a16:creationId xmlns:a16="http://schemas.microsoft.com/office/drawing/2014/main" id="{B014AC9E-C2A2-444C-A8AC-9789DA21427F}"/>
                </a:ext>
              </a:extLst>
            </p:cNvPr>
            <p:cNvSpPr txBox="1"/>
            <p:nvPr/>
          </p:nvSpPr>
          <p:spPr>
            <a:xfrm>
              <a:off x="6748240" y="3241969"/>
              <a:ext cx="1573827" cy="430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</a:pPr>
              <a:r>
                <a:rPr lang="en-US" sz="1867" err="1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Toivottavia</a:t>
              </a:r>
              <a:r>
                <a:rPr lang="en-US" sz="1867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 </a:t>
              </a:r>
              <a:r>
                <a:rPr lang="en-US" sz="1867" err="1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tulevaisuuksia</a:t>
              </a:r>
              <a:r>
                <a:rPr lang="en-US" sz="1867">
                  <a:solidFill>
                    <a:schemeClr val="dk1"/>
                  </a:solidFill>
                  <a:latin typeface="+mj-lt"/>
                  <a:ea typeface="Arial Black"/>
                  <a:cs typeface="Arial Black"/>
                  <a:sym typeface="Arial Black"/>
                </a:rPr>
                <a:t> </a:t>
              </a:r>
              <a:endParaRPr sz="1867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218" name="Google Shape;351;p13">
              <a:extLst>
                <a:ext uri="{FF2B5EF4-FFF2-40B4-BE49-F238E27FC236}">
                  <a16:creationId xmlns:a16="http://schemas.microsoft.com/office/drawing/2014/main" id="{52F6EAAA-800B-E84B-9D3B-ABDBC8D971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302" y="3470854"/>
              <a:ext cx="2196000" cy="0"/>
            </a:xfrm>
            <a:prstGeom prst="straightConnector1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1" name="Google Shape;355;p13">
            <a:extLst>
              <a:ext uri="{FF2B5EF4-FFF2-40B4-BE49-F238E27FC236}">
                <a16:creationId xmlns:a16="http://schemas.microsoft.com/office/drawing/2014/main" id="{AF5AE7BF-93F8-4D9B-A00E-8119C0B05959}"/>
              </a:ext>
            </a:extLst>
          </p:cNvPr>
          <p:cNvSpPr txBox="1"/>
          <p:nvPr/>
        </p:nvSpPr>
        <p:spPr>
          <a:xfrm>
            <a:off x="305067" y="6337193"/>
            <a:ext cx="2755541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defRPr/>
            </a:pPr>
            <a:r>
              <a:rPr lang="en-US" sz="1867" dirty="0" err="1">
                <a:latin typeface="Arial"/>
                <a:ea typeface="Arial"/>
                <a:cs typeface="Arial"/>
                <a:sym typeface="Arial"/>
              </a:rPr>
              <a:t>Soveltaen</a:t>
            </a: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867" u="sng" dirty="0" err="1"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Voros</a:t>
            </a:r>
            <a:r>
              <a:rPr lang="en-US" sz="1867" u="sng" dirty="0"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2017</a:t>
            </a:r>
            <a:endParaRPr sz="1867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60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0FD87F0F-CCCF-37FD-48B2-69A1EB14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23" y="-1078364"/>
            <a:ext cx="10945216" cy="1078364"/>
          </a:xfrm>
        </p:spPr>
        <p:txBody>
          <a:bodyPr/>
          <a:lstStyle/>
          <a:p>
            <a:r>
              <a:rPr lang="fi-FI"/>
              <a:t>Tulevaisuusajattelun periaatteet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89C84-1E37-F54B-AC7C-655493739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000">
            <a:off x="3339868" y="4483213"/>
            <a:ext cx="5469664" cy="8554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A0D935-EB66-8747-B654-22ACA9B63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0000">
            <a:off x="2667985" y="3837228"/>
            <a:ext cx="6832455" cy="8554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A32B5-D462-0B42-AD89-AB65F850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000">
            <a:off x="2699796" y="2500668"/>
            <a:ext cx="6747283" cy="8554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80E21C-7985-E04E-84BC-49E6D4FA7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60000">
            <a:off x="2667985" y="1154988"/>
            <a:ext cx="6832455" cy="8554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5A4122-5A10-FA40-914A-BEAB9BEC0BE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40847" y="1267119"/>
            <a:ext cx="7710311" cy="394377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fi-FI" sz="3733">
                <a:latin typeface="+mj-lt"/>
                <a:sym typeface="Georgia"/>
              </a:rPr>
              <a:t>Tulevaisuuksia on monia. </a:t>
            </a:r>
            <a:endParaRPr lang="fi-FI" sz="3733">
              <a:latin typeface="+mj-lt"/>
              <a:sym typeface="Arial"/>
            </a:endParaRPr>
          </a:p>
          <a:p>
            <a:pPr marL="0" indent="0" algn="ctr">
              <a:buNone/>
            </a:pPr>
            <a:endParaRPr lang="fi-FI" sz="3733">
              <a:latin typeface="+mj-lt"/>
              <a:sym typeface="Georgia"/>
            </a:endParaRPr>
          </a:p>
          <a:p>
            <a:pPr marL="0" indent="0" algn="ctr">
              <a:buNone/>
            </a:pPr>
            <a:r>
              <a:rPr lang="fi-FI" sz="3733">
                <a:latin typeface="+mj-lt"/>
                <a:sym typeface="Georgia"/>
              </a:rPr>
              <a:t>Voimme vaikuttaa niihin. </a:t>
            </a:r>
            <a:endParaRPr lang="fi-FI" sz="3733">
              <a:latin typeface="+mj-lt"/>
              <a:sym typeface="Arial"/>
            </a:endParaRPr>
          </a:p>
          <a:p>
            <a:pPr marL="0" indent="0" algn="ctr">
              <a:buNone/>
            </a:pPr>
            <a:endParaRPr lang="fi-FI" sz="3733">
              <a:latin typeface="+mj-lt"/>
              <a:sym typeface="Georgia"/>
            </a:endParaRPr>
          </a:p>
          <a:p>
            <a:pPr marL="0" indent="0" algn="ctr">
              <a:buNone/>
            </a:pPr>
            <a:r>
              <a:rPr lang="fi-FI" sz="3733">
                <a:latin typeface="+mj-lt"/>
                <a:sym typeface="Georgia"/>
              </a:rPr>
              <a:t>Meillä on vastuu ajatella pidempää aikaväliä.</a:t>
            </a:r>
          </a:p>
        </p:txBody>
      </p:sp>
    </p:spTree>
    <p:extLst>
      <p:ext uri="{BB962C8B-B14F-4D97-AF65-F5344CB8AC3E}">
        <p14:creationId xmlns:p14="http://schemas.microsoft.com/office/powerpoint/2010/main" val="3835135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3BB9-8157-674A-A119-5BC26A5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Ota </a:t>
            </a:r>
            <a:r>
              <a:rPr lang="en-US" err="1"/>
              <a:t>tulevaisuus</a:t>
            </a:r>
            <a:r>
              <a:rPr lang="en-US"/>
              <a:t> </a:t>
            </a:r>
            <a:r>
              <a:rPr lang="en-US" err="1"/>
              <a:t>haltuun</a:t>
            </a:r>
            <a:r>
              <a:rPr lang="en-US"/>
              <a:t>!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55CBC-5E12-B042-876C-BC98065E20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Syvenny</a:t>
            </a:r>
            <a:r>
              <a:rPr lang="en-US" dirty="0"/>
              <a:t>.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megatrendien</a:t>
            </a:r>
            <a:r>
              <a:rPr lang="en-US" dirty="0"/>
              <a:t> </a:t>
            </a:r>
            <a:r>
              <a:rPr lang="en-US" dirty="0" err="1"/>
              <a:t>kuvaamat</a:t>
            </a:r>
            <a:r>
              <a:rPr lang="en-US" dirty="0"/>
              <a:t> </a:t>
            </a:r>
            <a:r>
              <a:rPr lang="en-US" dirty="0" err="1"/>
              <a:t>muutokset</a:t>
            </a:r>
            <a:r>
              <a:rPr lang="en-US" dirty="0"/>
              <a:t> </a:t>
            </a:r>
            <a:r>
              <a:rPr lang="en-US" dirty="0" err="1"/>
              <a:t>tarkoittavat</a:t>
            </a:r>
            <a:r>
              <a:rPr lang="en-US" dirty="0"/>
              <a:t> </a:t>
            </a:r>
            <a:r>
              <a:rPr lang="en-US" dirty="0" err="1"/>
              <a:t>meille</a:t>
            </a:r>
            <a:r>
              <a:rPr lang="en-US" dirty="0"/>
              <a:t>?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5403D-93F0-B142-9BDD-9070CEAD0B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805" y="2506049"/>
            <a:ext cx="9360508" cy="766399"/>
          </a:xfrm>
        </p:spPr>
        <p:txBody>
          <a:bodyPr/>
          <a:lstStyle/>
          <a:p>
            <a:r>
              <a:rPr lang="en-US" b="1" dirty="0"/>
              <a:t>Haasta</a:t>
            </a:r>
            <a:r>
              <a:rPr lang="en-US" dirty="0"/>
              <a:t>. </a:t>
            </a:r>
            <a:r>
              <a:rPr lang="en-US" dirty="0" err="1"/>
              <a:t>Mikä</a:t>
            </a:r>
            <a:r>
              <a:rPr lang="en-US" dirty="0"/>
              <a:t> on se </a:t>
            </a:r>
            <a:r>
              <a:rPr lang="en-US" dirty="0" err="1"/>
              <a:t>menneisyyden</a:t>
            </a:r>
            <a:r>
              <a:rPr lang="en-US" dirty="0"/>
              <a:t> </a:t>
            </a:r>
            <a:r>
              <a:rPr lang="en-US" dirty="0" err="1"/>
              <a:t>paino</a:t>
            </a:r>
            <a:r>
              <a:rPr lang="en-US" dirty="0"/>
              <a:t>, </a:t>
            </a:r>
            <a:r>
              <a:rPr lang="en-US" dirty="0" err="1"/>
              <a:t>josta</a:t>
            </a:r>
            <a:r>
              <a:rPr lang="en-US" dirty="0"/>
              <a:t> </a:t>
            </a:r>
            <a:r>
              <a:rPr lang="en-US" dirty="0" err="1"/>
              <a:t>meidän</a:t>
            </a:r>
            <a:r>
              <a:rPr lang="en-US" dirty="0"/>
              <a:t> </a:t>
            </a:r>
            <a:r>
              <a:rPr lang="en-US" dirty="0" err="1"/>
              <a:t>pitäisi</a:t>
            </a:r>
            <a:r>
              <a:rPr lang="en-US" dirty="0"/>
              <a:t> </a:t>
            </a:r>
            <a:r>
              <a:rPr lang="en-US" dirty="0" err="1"/>
              <a:t>päästää</a:t>
            </a:r>
            <a:r>
              <a:rPr lang="en-US" dirty="0"/>
              <a:t> </a:t>
            </a:r>
            <a:r>
              <a:rPr lang="en-US" dirty="0" err="1"/>
              <a:t>irti</a:t>
            </a:r>
            <a:r>
              <a:rPr lang="en-US" dirty="0"/>
              <a:t>?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AC5237-D9BE-F84C-AB40-5A2C3536BD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74825" y="3406162"/>
            <a:ext cx="9361488" cy="766399"/>
          </a:xfrm>
        </p:spPr>
        <p:txBody>
          <a:bodyPr/>
          <a:lstStyle/>
          <a:p>
            <a:r>
              <a:rPr lang="fi-FI" b="1" dirty="0"/>
              <a:t>Kuvittele</a:t>
            </a:r>
            <a:r>
              <a:rPr lang="fi-FI" dirty="0"/>
              <a:t>. Millainen on se toisenlainen tulevaisuus, jota me haluamme rakentaa?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9A578-967B-7445-9535-43AEF8037A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5" y="4306275"/>
            <a:ext cx="9361488" cy="766399"/>
          </a:xfrm>
        </p:spPr>
        <p:txBody>
          <a:bodyPr/>
          <a:lstStyle/>
          <a:p>
            <a:r>
              <a:rPr lang="en-US" b="1" dirty="0"/>
              <a:t>Vaihda </a:t>
            </a:r>
            <a:r>
              <a:rPr lang="en-US" b="1" dirty="0" err="1"/>
              <a:t>näkökulmaa</a:t>
            </a:r>
            <a:r>
              <a:rPr lang="en-US" b="1" dirty="0"/>
              <a:t>. </a:t>
            </a:r>
            <a:r>
              <a:rPr lang="en-US" dirty="0" err="1"/>
              <a:t>Miltä</a:t>
            </a:r>
            <a:r>
              <a:rPr lang="en-US" dirty="0"/>
              <a:t> </a:t>
            </a:r>
            <a:r>
              <a:rPr lang="en-US" dirty="0" err="1"/>
              <a:t>tulevaisuus</a:t>
            </a:r>
            <a:r>
              <a:rPr lang="en-US" dirty="0"/>
              <a:t> </a:t>
            </a:r>
            <a:r>
              <a:rPr lang="en-US" dirty="0" err="1"/>
              <a:t>näyttää</a:t>
            </a:r>
            <a:r>
              <a:rPr lang="en-US" dirty="0"/>
              <a:t> </a:t>
            </a:r>
            <a:r>
              <a:rPr lang="en-US" dirty="0" err="1"/>
              <a:t>jonkun</a:t>
            </a:r>
            <a:r>
              <a:rPr lang="en-US" dirty="0"/>
              <a:t> </a:t>
            </a:r>
            <a:r>
              <a:rPr lang="en-US" dirty="0" err="1"/>
              <a:t>muun</a:t>
            </a:r>
            <a:r>
              <a:rPr lang="en-US" dirty="0"/>
              <a:t> </a:t>
            </a:r>
            <a:r>
              <a:rPr lang="en-US" dirty="0" err="1"/>
              <a:t>vinkkelistä</a:t>
            </a:r>
            <a:r>
              <a:rPr lang="en-US" dirty="0"/>
              <a:t>?</a:t>
            </a:r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F315CE-0624-E64D-98E4-7BFC90E19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825" y="5185607"/>
            <a:ext cx="9361488" cy="766398"/>
          </a:xfrm>
        </p:spPr>
        <p:txBody>
          <a:bodyPr/>
          <a:lstStyle/>
          <a:p>
            <a:r>
              <a:rPr lang="en-US" b="1" dirty="0"/>
              <a:t>Toimi</a:t>
            </a:r>
            <a:r>
              <a:rPr lang="en-US" dirty="0"/>
              <a:t>.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meidän</a:t>
            </a:r>
            <a:r>
              <a:rPr lang="en-US" dirty="0"/>
              <a:t> </a:t>
            </a:r>
            <a:r>
              <a:rPr lang="en-US" dirty="0" err="1"/>
              <a:t>pitäisi</a:t>
            </a:r>
            <a:r>
              <a:rPr lang="en-US" dirty="0"/>
              <a:t> </a:t>
            </a:r>
            <a:r>
              <a:rPr lang="en-US" dirty="0" err="1"/>
              <a:t>tehdä</a:t>
            </a:r>
            <a:r>
              <a:rPr lang="en-US" dirty="0"/>
              <a:t> </a:t>
            </a:r>
            <a:r>
              <a:rPr lang="en-US" dirty="0" err="1"/>
              <a:t>juuri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,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hetkessä</a:t>
            </a:r>
            <a:r>
              <a:rPr lang="en-US" dirty="0"/>
              <a:t>?</a:t>
            </a:r>
            <a:endParaRPr lang="fi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D63CB3-648C-D642-8E66-1D8B43D45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5688" y="1989138"/>
            <a:ext cx="0" cy="360045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i 28">
            <a:extLst>
              <a:ext uri="{FF2B5EF4-FFF2-40B4-BE49-F238E27FC236}">
                <a16:creationId xmlns:a16="http://schemas.microsoft.com/office/drawing/2014/main" id="{60C4E133-E432-9C4C-B030-855761034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780" y="1640583"/>
            <a:ext cx="719816" cy="69710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</a:t>
            </a:r>
          </a:p>
        </p:txBody>
      </p:sp>
      <p:sp>
        <p:nvSpPr>
          <p:cNvPr id="10" name="Ellipsi 29">
            <a:extLst>
              <a:ext uri="{FF2B5EF4-FFF2-40B4-BE49-F238E27FC236}">
                <a16:creationId xmlns:a16="http://schemas.microsoft.com/office/drawing/2014/main" id="{533C8DFE-DE42-C44D-8E9E-0CCAA567D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780" y="2540695"/>
            <a:ext cx="719816" cy="697109"/>
          </a:xfrm>
          <a:prstGeom prst="ellipse">
            <a:avLst/>
          </a:prstGeom>
          <a:solidFill>
            <a:srgbClr val="FACDD9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</a:t>
            </a:r>
          </a:p>
        </p:txBody>
      </p:sp>
      <p:sp>
        <p:nvSpPr>
          <p:cNvPr id="11" name="Ellipsi 30">
            <a:extLst>
              <a:ext uri="{FF2B5EF4-FFF2-40B4-BE49-F238E27FC236}">
                <a16:creationId xmlns:a16="http://schemas.microsoft.com/office/drawing/2014/main" id="{66C08C17-FF63-1B43-9917-F6F131030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780" y="3440808"/>
            <a:ext cx="719816" cy="697109"/>
          </a:xfrm>
          <a:prstGeom prst="ellipse">
            <a:avLst/>
          </a:prstGeom>
          <a:solidFill>
            <a:srgbClr val="FFE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</a:t>
            </a:r>
          </a:p>
        </p:txBody>
      </p:sp>
      <p:sp>
        <p:nvSpPr>
          <p:cNvPr id="12" name="Ellipsi 31">
            <a:extLst>
              <a:ext uri="{FF2B5EF4-FFF2-40B4-BE49-F238E27FC236}">
                <a16:creationId xmlns:a16="http://schemas.microsoft.com/office/drawing/2014/main" id="{53E3A8BA-7F2D-6D42-B049-83427B99E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780" y="4340921"/>
            <a:ext cx="719816" cy="697109"/>
          </a:xfrm>
          <a:prstGeom prst="ellipse">
            <a:avLst/>
          </a:prstGeom>
          <a:solidFill>
            <a:srgbClr val="73C92D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4</a:t>
            </a:r>
          </a:p>
        </p:txBody>
      </p:sp>
      <p:sp>
        <p:nvSpPr>
          <p:cNvPr id="13" name="Ellipsi 32">
            <a:extLst>
              <a:ext uri="{FF2B5EF4-FFF2-40B4-BE49-F238E27FC236}">
                <a16:creationId xmlns:a16="http://schemas.microsoft.com/office/drawing/2014/main" id="{149498F2-CF50-A44B-9CCF-DBB96CD79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780" y="5241033"/>
            <a:ext cx="719816" cy="697109"/>
          </a:xfrm>
          <a:prstGeom prst="ellipse">
            <a:avLst/>
          </a:prstGeom>
          <a:solidFill>
            <a:srgbClr val="75CFEB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0779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D9C2546-E09E-3337-9DFB-5DA59D3A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836" y="-1198394"/>
            <a:ext cx="10080624" cy="1152128"/>
          </a:xfrm>
        </p:spPr>
        <p:txBody>
          <a:bodyPr/>
          <a:lstStyle/>
          <a:p>
            <a:r>
              <a:rPr lang="fi-FI"/>
              <a:t>Työkaluja tulevaisuusajattelun tueksi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B92C934-5ABE-F8AB-2F3D-1533F3EC08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262079" y="5255144"/>
            <a:ext cx="21815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Muista nämä!</a:t>
            </a:r>
            <a:endParaRPr kumimoji="0" lang="en-FI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3" name="Picture 2" descr="Tulevaisuuden tekijän työkalupakki">
            <a:extLst>
              <a:ext uri="{FF2B5EF4-FFF2-40B4-BE49-F238E27FC236}">
                <a16:creationId xmlns:a16="http://schemas.microsoft.com/office/drawing/2014/main" id="{80E88DBA-6352-C9A7-F405-1775167C0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/>
        </p:blipFill>
        <p:spPr bwMode="auto">
          <a:xfrm>
            <a:off x="4189415" y="19371"/>
            <a:ext cx="4390038" cy="2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 descr="Megatrendit 2023 -selvitys">
            <a:extLst>
              <a:ext uri="{FF2B5EF4-FFF2-40B4-BE49-F238E27FC236}">
                <a16:creationId xmlns:a16="http://schemas.microsoft.com/office/drawing/2014/main" id="{EE66D5FA-6F9C-45C8-1414-65757F149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286">
            <a:off x="353096" y="475945"/>
            <a:ext cx="3224769" cy="4557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uva 5" descr="Megatrendikortit">
            <a:extLst>
              <a:ext uri="{FF2B5EF4-FFF2-40B4-BE49-F238E27FC236}">
                <a16:creationId xmlns:a16="http://schemas.microsoft.com/office/drawing/2014/main" id="{BAF6C666-0417-885E-8BC9-7C470D64D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910">
            <a:off x="3329948" y="2383314"/>
            <a:ext cx="1558884" cy="2205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uva 1" descr="Ota trendi haltuun -työpohja">
            <a:extLst>
              <a:ext uri="{FF2B5EF4-FFF2-40B4-BE49-F238E27FC236}">
                <a16:creationId xmlns:a16="http://schemas.microsoft.com/office/drawing/2014/main" id="{97CA198D-428C-2DE6-3B59-A0A9C7E32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984" y="318468"/>
            <a:ext cx="3133003" cy="2223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uva 2" descr="Ennakoinnin eläintarha -työpohja">
            <a:extLst>
              <a:ext uri="{FF2B5EF4-FFF2-40B4-BE49-F238E27FC236}">
                <a16:creationId xmlns:a16="http://schemas.microsoft.com/office/drawing/2014/main" id="{8E0B10F7-3434-9B3D-26A7-FE51C59D5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598" y="2754657"/>
            <a:ext cx="3133004" cy="221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Kuva 11" descr="Tulevaisuustaajuus työpajamenetelmä">
            <a:extLst>
              <a:ext uri="{FF2B5EF4-FFF2-40B4-BE49-F238E27FC236}">
                <a16:creationId xmlns:a16="http://schemas.microsoft.com/office/drawing/2014/main" id="{3D73FB0B-528F-0835-9768-2996E583C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752" y="5304709"/>
            <a:ext cx="2944811" cy="1116997"/>
          </a:xfrm>
          <a:prstGeom prst="rect">
            <a:avLst/>
          </a:prstGeom>
        </p:spPr>
      </p:pic>
      <p:pic>
        <p:nvPicPr>
          <p:cNvPr id="1026" name="Picture 2" descr="Hyvät kortit peli toivottavien tulevaisuuksien kuvitteluun">
            <a:extLst>
              <a:ext uri="{FF2B5EF4-FFF2-40B4-BE49-F238E27FC236}">
                <a16:creationId xmlns:a16="http://schemas.microsoft.com/office/drawing/2014/main" id="{182B8FA6-6E55-D95D-2F83-4237768A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12" y="3508472"/>
            <a:ext cx="356718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A9277A7D-82CF-E607-FD43-2050A95C5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10109248" y="5595642"/>
            <a:ext cx="487243" cy="2675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oogle Shape;125;p1">
            <a:extLst>
              <a:ext uri="{FF2B5EF4-FFF2-40B4-BE49-F238E27FC236}">
                <a16:creationId xmlns:a16="http://schemas.microsoft.com/office/drawing/2014/main" id="{73F7AFE6-6975-631A-B7B2-49475BA44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20611617">
            <a:off x="9501140" y="5090208"/>
            <a:ext cx="3172355" cy="2145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904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5230">
            <a:off x="3216275" y="565901"/>
            <a:ext cx="5759450" cy="57594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061" y="4182639"/>
            <a:ext cx="1775053" cy="2675362"/>
          </a:xfrm>
          <a:prstGeom prst="rect">
            <a:avLst/>
          </a:prstGeom>
        </p:spPr>
      </p:pic>
      <p:sp>
        <p:nvSpPr>
          <p:cNvPr id="15" name="Suorakulmio 7"/>
          <p:cNvSpPr/>
          <p:nvPr/>
        </p:nvSpPr>
        <p:spPr>
          <a:xfrm>
            <a:off x="96770" y="6308730"/>
            <a:ext cx="978729" cy="450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Arial Black" charset="0"/>
                <a:cs typeface="Arial Black" charset="0"/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Arial Black" charset="0"/>
              <a:cs typeface="Arial Black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A906A5-572A-BA41-A92C-831FE3C7218B}"/>
              </a:ext>
            </a:extLst>
          </p:cNvPr>
          <p:cNvGrpSpPr/>
          <p:nvPr/>
        </p:nvGrpSpPr>
        <p:grpSpPr>
          <a:xfrm>
            <a:off x="72803" y="7487"/>
            <a:ext cx="2393719" cy="443905"/>
            <a:chOff x="1541694" y="6279714"/>
            <a:chExt cx="2393719" cy="443905"/>
          </a:xfrm>
        </p:grpSpPr>
        <p:sp>
          <p:nvSpPr>
            <p:cNvPr id="16" name="Suorakulmio 8"/>
            <p:cNvSpPr/>
            <p:nvPr/>
          </p:nvSpPr>
          <p:spPr>
            <a:xfrm>
              <a:off x="1541694" y="6279714"/>
              <a:ext cx="1293943" cy="443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Arial Black" charset="0"/>
                  <a:cs typeface="Arial Black" charset="0"/>
                </a:rPr>
                <a:t>@</a:t>
              </a:r>
              <a:r>
                <a:rPr kumimoji="0" lang="en-US" sz="1733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Arial Black" charset="0"/>
                  <a:cs typeface="Arial Black" charset="0"/>
                </a:rPr>
                <a:t>sitrafund</a:t>
              </a:r>
              <a:endPara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Arial Black" charset="0"/>
                <a:cs typeface="Arial Black" charset="0"/>
              </a:endParaRPr>
            </a:p>
          </p:txBody>
        </p:sp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507" y="6481385"/>
              <a:ext cx="148800" cy="148802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7686" y="6481385"/>
              <a:ext cx="148800" cy="148802"/>
            </a:xfrm>
            <a:prstGeom prst="rect">
              <a:avLst/>
            </a:prstGeom>
          </p:spPr>
        </p:pic>
        <p:pic>
          <p:nvPicPr>
            <p:cNvPr id="19" name="Kuva 14">
              <a:hlinkClick r:id="rId7"/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285" y="6481385"/>
              <a:ext cx="14880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Kuva 15">
              <a:hlinkClick r:id="rId9"/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995" y="6481385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Kuva 16">
              <a:hlinkClick r:id="rId11"/>
            </p:cNvPr>
            <p:cNvPicPr preferRelativeResize="0"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675" y="6481385"/>
              <a:ext cx="225600" cy="14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Kuva 11">
              <a:hlinkClick r:id="rId13"/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613" y="6481385"/>
              <a:ext cx="148800" cy="1488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4357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90B6D20-C86A-BC08-7A13-0B947D1EB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5809" y="115411"/>
            <a:ext cx="10730588" cy="6448906"/>
            <a:chOff x="1012055" y="407636"/>
            <a:chExt cx="9758095" cy="5864455"/>
          </a:xfrm>
        </p:grpSpPr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0369B540-1D79-147C-B761-CC7C8CE7BC54}"/>
                </a:ext>
              </a:extLst>
            </p:cNvPr>
            <p:cNvSpPr/>
            <p:nvPr/>
          </p:nvSpPr>
          <p:spPr>
            <a:xfrm rot="169534">
              <a:off x="3322729" y="583453"/>
              <a:ext cx="5443870" cy="5443870"/>
            </a:xfrm>
            <a:prstGeom prst="blockArc">
              <a:avLst>
                <a:gd name="adj1" fmla="val 10800000"/>
                <a:gd name="adj2" fmla="val 16158137"/>
                <a:gd name="adj3" fmla="val 2539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" name="Block Arc 2">
              <a:extLst>
                <a:ext uri="{FF2B5EF4-FFF2-40B4-BE49-F238E27FC236}">
                  <a16:creationId xmlns:a16="http://schemas.microsoft.com/office/drawing/2014/main" id="{24BBEA4B-2FC0-85D5-D26B-BDCED5B04712}"/>
                </a:ext>
              </a:extLst>
            </p:cNvPr>
            <p:cNvSpPr/>
            <p:nvPr/>
          </p:nvSpPr>
          <p:spPr>
            <a:xfrm rot="5833918">
              <a:off x="3402681" y="508836"/>
              <a:ext cx="5443870" cy="5443870"/>
            </a:xfrm>
            <a:prstGeom prst="blockArc">
              <a:avLst>
                <a:gd name="adj1" fmla="val 10800000"/>
                <a:gd name="adj2" fmla="val 16158137"/>
                <a:gd name="adj3" fmla="val 2539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FE2A26B7-0285-1258-DC8E-5F41591E12CF}"/>
                </a:ext>
              </a:extLst>
            </p:cNvPr>
            <p:cNvSpPr/>
            <p:nvPr/>
          </p:nvSpPr>
          <p:spPr>
            <a:xfrm rot="11058695">
              <a:off x="3489815" y="828221"/>
              <a:ext cx="5443870" cy="5443870"/>
            </a:xfrm>
            <a:prstGeom prst="blockArc">
              <a:avLst>
                <a:gd name="adj1" fmla="val 10800000"/>
                <a:gd name="adj2" fmla="val 16158137"/>
                <a:gd name="adj3" fmla="val 2539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B08D1687-6622-3E1A-64F6-933E5CEE9EB2}"/>
                </a:ext>
              </a:extLst>
            </p:cNvPr>
            <p:cNvSpPr/>
            <p:nvPr/>
          </p:nvSpPr>
          <p:spPr>
            <a:xfrm rot="16358861">
              <a:off x="3216733" y="794477"/>
              <a:ext cx="5443870" cy="5443870"/>
            </a:xfrm>
            <a:prstGeom prst="blockArc">
              <a:avLst>
                <a:gd name="adj1" fmla="val 10800000"/>
                <a:gd name="adj2" fmla="val 16158137"/>
                <a:gd name="adj3" fmla="val 25398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649ED4-DFD0-EE7B-BB6D-305E8D01E357}"/>
                </a:ext>
              </a:extLst>
            </p:cNvPr>
            <p:cNvSpPr/>
            <p:nvPr/>
          </p:nvSpPr>
          <p:spPr>
            <a:xfrm>
              <a:off x="4900063" y="2286314"/>
              <a:ext cx="2381692" cy="23816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D82CB97-34A1-A9E1-09E3-591F74225246}"/>
                </a:ext>
              </a:extLst>
            </p:cNvPr>
            <p:cNvSpPr/>
            <p:nvPr/>
          </p:nvSpPr>
          <p:spPr>
            <a:xfrm>
              <a:off x="3488926" y="3187087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D4496E-EC0D-DFD3-E513-46BD5001FB0D}"/>
                </a:ext>
              </a:extLst>
            </p:cNvPr>
            <p:cNvSpPr/>
            <p:nvPr/>
          </p:nvSpPr>
          <p:spPr>
            <a:xfrm>
              <a:off x="6126334" y="1036471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FD5BAF-BA8A-F898-27FB-BD55B082A3AB}"/>
                </a:ext>
              </a:extLst>
            </p:cNvPr>
            <p:cNvSpPr/>
            <p:nvPr/>
          </p:nvSpPr>
          <p:spPr>
            <a:xfrm>
              <a:off x="8436744" y="3480789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CA7473-3E36-C813-F78C-D7121A0EC49B}"/>
                </a:ext>
              </a:extLst>
            </p:cNvPr>
            <p:cNvSpPr/>
            <p:nvPr/>
          </p:nvSpPr>
          <p:spPr>
            <a:xfrm>
              <a:off x="5835587" y="5551507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3604FA2-9311-C103-A699-05CFB407826C}"/>
                </a:ext>
              </a:extLst>
            </p:cNvPr>
            <p:cNvSpPr/>
            <p:nvPr/>
          </p:nvSpPr>
          <p:spPr>
            <a:xfrm>
              <a:off x="7198476" y="2898437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DAEC22-36A1-1E4B-77C9-3DD42CBB8B1F}"/>
                </a:ext>
              </a:extLst>
            </p:cNvPr>
            <p:cNvSpPr/>
            <p:nvPr/>
          </p:nvSpPr>
          <p:spPr>
            <a:xfrm>
              <a:off x="6448889" y="4570524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B31C035-C56D-6754-A264-E013AAAB7494}"/>
                </a:ext>
              </a:extLst>
            </p:cNvPr>
            <p:cNvSpPr/>
            <p:nvPr/>
          </p:nvSpPr>
          <p:spPr>
            <a:xfrm>
              <a:off x="5285175" y="4478790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0C8B17-8740-F6C1-DCF6-B6CC4DE90B52}"/>
                </a:ext>
              </a:extLst>
            </p:cNvPr>
            <p:cNvSpPr/>
            <p:nvPr/>
          </p:nvSpPr>
          <p:spPr>
            <a:xfrm>
              <a:off x="4788018" y="2747651"/>
              <a:ext cx="257453" cy="2574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Otsikko 1">
              <a:extLst>
                <a:ext uri="{FF2B5EF4-FFF2-40B4-BE49-F238E27FC236}">
                  <a16:creationId xmlns:a16="http://schemas.microsoft.com/office/drawing/2014/main" id="{63F167E3-1DE0-90A1-2427-2474B99149D1}"/>
                </a:ext>
              </a:extLst>
            </p:cNvPr>
            <p:cNvSpPr txBox="1">
              <a:spLocks/>
            </p:cNvSpPr>
            <p:nvPr/>
          </p:nvSpPr>
          <p:spPr>
            <a:xfrm>
              <a:off x="2756460" y="2556036"/>
              <a:ext cx="2072991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Kuormituksen kierre</a:t>
              </a:r>
            </a:p>
          </p:txBody>
        </p:sp>
        <p:sp>
          <p:nvSpPr>
            <p:cNvPr id="27" name="Otsikko 1">
              <a:extLst>
                <a:ext uri="{FF2B5EF4-FFF2-40B4-BE49-F238E27FC236}">
                  <a16:creationId xmlns:a16="http://schemas.microsoft.com/office/drawing/2014/main" id="{151108B2-A816-CB30-2233-74119C40C775}"/>
                </a:ext>
              </a:extLst>
            </p:cNvPr>
            <p:cNvSpPr txBox="1">
              <a:spLocks/>
            </p:cNvSpPr>
            <p:nvPr/>
          </p:nvSpPr>
          <p:spPr>
            <a:xfrm>
              <a:off x="1012055" y="3011013"/>
              <a:ext cx="2439195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Huoltosuhteen heikkeneminen</a:t>
              </a:r>
            </a:p>
          </p:txBody>
        </p:sp>
        <p:sp>
          <p:nvSpPr>
            <p:cNvPr id="28" name="Otsikko 1">
              <a:extLst>
                <a:ext uri="{FF2B5EF4-FFF2-40B4-BE49-F238E27FC236}">
                  <a16:creationId xmlns:a16="http://schemas.microsoft.com/office/drawing/2014/main" id="{4F37DCF4-BF1F-D4F8-2FE9-9B6174FC7800}"/>
                </a:ext>
              </a:extLst>
            </p:cNvPr>
            <p:cNvSpPr txBox="1">
              <a:spLocks/>
            </p:cNvSpPr>
            <p:nvPr/>
          </p:nvSpPr>
          <p:spPr>
            <a:xfrm>
              <a:off x="5221552" y="407636"/>
              <a:ext cx="2072991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Luottamuksen rapautuminen</a:t>
              </a:r>
            </a:p>
          </p:txBody>
        </p:sp>
        <p:sp>
          <p:nvSpPr>
            <p:cNvPr id="29" name="Otsikko 1">
              <a:extLst>
                <a:ext uri="{FF2B5EF4-FFF2-40B4-BE49-F238E27FC236}">
                  <a16:creationId xmlns:a16="http://schemas.microsoft.com/office/drawing/2014/main" id="{51F72AE5-63C0-0D0C-1C78-AC3E84055A5F}"/>
                </a:ext>
              </a:extLst>
            </p:cNvPr>
            <p:cNvSpPr txBox="1">
              <a:spLocks/>
            </p:cNvSpPr>
            <p:nvPr/>
          </p:nvSpPr>
          <p:spPr>
            <a:xfrm>
              <a:off x="7476642" y="2686117"/>
              <a:ext cx="2072991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l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Lyhytjänteinen päätöksenteko</a:t>
              </a:r>
            </a:p>
          </p:txBody>
        </p:sp>
        <p:sp>
          <p:nvSpPr>
            <p:cNvPr id="30" name="Otsikko 1">
              <a:extLst>
                <a:ext uri="{FF2B5EF4-FFF2-40B4-BE49-F238E27FC236}">
                  <a16:creationId xmlns:a16="http://schemas.microsoft.com/office/drawing/2014/main" id="{04720276-1752-D91F-06F8-3CA789833A45}"/>
                </a:ext>
              </a:extLst>
            </p:cNvPr>
            <p:cNvSpPr txBox="1">
              <a:spLocks/>
            </p:cNvSpPr>
            <p:nvPr/>
          </p:nvSpPr>
          <p:spPr>
            <a:xfrm>
              <a:off x="8697159" y="3324689"/>
              <a:ext cx="2072991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l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Informaatio-vaikuttaminen</a:t>
              </a:r>
            </a:p>
          </p:txBody>
        </p:sp>
        <p:sp>
          <p:nvSpPr>
            <p:cNvPr id="31" name="Otsikko 1">
              <a:extLst>
                <a:ext uri="{FF2B5EF4-FFF2-40B4-BE49-F238E27FC236}">
                  <a16:creationId xmlns:a16="http://schemas.microsoft.com/office/drawing/2014/main" id="{BFF71457-6237-EE7F-9BC8-FEBB3BE94153}"/>
                </a:ext>
              </a:extLst>
            </p:cNvPr>
            <p:cNvSpPr txBox="1">
              <a:spLocks/>
            </p:cNvSpPr>
            <p:nvPr/>
          </p:nvSpPr>
          <p:spPr>
            <a:xfrm>
              <a:off x="3209278" y="4426260"/>
              <a:ext cx="2072991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Ylikulutus</a:t>
              </a:r>
            </a:p>
          </p:txBody>
        </p:sp>
        <p:sp>
          <p:nvSpPr>
            <p:cNvPr id="32" name="Otsikko 1">
              <a:extLst>
                <a:ext uri="{FF2B5EF4-FFF2-40B4-BE49-F238E27FC236}">
                  <a16:creationId xmlns:a16="http://schemas.microsoft.com/office/drawing/2014/main" id="{F0C8560D-213E-877B-DDD9-FBE17EFC0053}"/>
                </a:ext>
              </a:extLst>
            </p:cNvPr>
            <p:cNvSpPr txBox="1">
              <a:spLocks/>
            </p:cNvSpPr>
            <p:nvPr/>
          </p:nvSpPr>
          <p:spPr>
            <a:xfrm>
              <a:off x="4780685" y="5892556"/>
              <a:ext cx="2365842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Teknologiajättien ylivalta</a:t>
              </a:r>
            </a:p>
          </p:txBody>
        </p:sp>
        <p:sp>
          <p:nvSpPr>
            <p:cNvPr id="33" name="Otsikko 1">
              <a:extLst>
                <a:ext uri="{FF2B5EF4-FFF2-40B4-BE49-F238E27FC236}">
                  <a16:creationId xmlns:a16="http://schemas.microsoft.com/office/drawing/2014/main" id="{59D72DF0-EBE4-812B-B9DD-1319BBB04763}"/>
                </a:ext>
              </a:extLst>
            </p:cNvPr>
            <p:cNvSpPr txBox="1">
              <a:spLocks/>
            </p:cNvSpPr>
            <p:nvPr/>
          </p:nvSpPr>
          <p:spPr>
            <a:xfrm>
              <a:off x="6694504" y="4523916"/>
              <a:ext cx="1828060" cy="324774"/>
            </a:xfrm>
            <a:prstGeom prst="rect">
              <a:avLst/>
            </a:prstGeom>
          </p:spPr>
          <p:txBody>
            <a:bodyPr anchor="t"/>
            <a:lstStyle>
              <a:lvl1pPr algn="l" defTabSz="609585" rtl="0" eaLnBrk="1" latinLnBrk="0" hangingPunct="1">
                <a:spcBef>
                  <a:spcPct val="0"/>
                </a:spcBef>
                <a:buNone/>
                <a:defRPr sz="3200" b="0" i="0" kern="1200">
                  <a:solidFill>
                    <a:schemeClr val="tx1"/>
                  </a:solidFill>
                  <a:latin typeface="+mj-lt"/>
                  <a:ea typeface="+mj-ea"/>
                  <a:cs typeface="Arial Black"/>
                </a:defRPr>
              </a:lvl1pPr>
            </a:lstStyle>
            <a:p>
              <a:pPr marL="0" marR="0" lvl="0" indent="0" algn="l" defTabSz="60958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1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j-ea"/>
                </a:rPr>
                <a:t>Resurssien riittävyys</a:t>
              </a:r>
            </a:p>
          </p:txBody>
        </p:sp>
      </p:grpSp>
      <p:sp>
        <p:nvSpPr>
          <p:cNvPr id="6" name="Otsikko 5">
            <a:extLst>
              <a:ext uri="{FF2B5EF4-FFF2-40B4-BE49-F238E27FC236}">
                <a16:creationId xmlns:a16="http://schemas.microsoft.com/office/drawing/2014/main" id="{26DC6260-0A71-6487-8FE7-25C2DC427B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3022" y="-13788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Muutosten kokonaiskuva</a:t>
            </a:r>
          </a:p>
        </p:txBody>
      </p:sp>
      <p:sp>
        <p:nvSpPr>
          <p:cNvPr id="36" name="Otsikko 1">
            <a:extLst>
              <a:ext uri="{FF2B5EF4-FFF2-40B4-BE49-F238E27FC236}">
                <a16:creationId xmlns:a16="http://schemas.microsoft.com/office/drawing/2014/main" id="{AEB30B03-D2F4-25A5-421B-5D01636531A4}"/>
              </a:ext>
            </a:extLst>
          </p:cNvPr>
          <p:cNvSpPr txBox="1">
            <a:spLocks/>
          </p:cNvSpPr>
          <p:nvPr/>
        </p:nvSpPr>
        <p:spPr>
          <a:xfrm>
            <a:off x="5375274" y="2537010"/>
            <a:ext cx="1441452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j-ea"/>
              </a:rPr>
              <a:t>LUONTO</a:t>
            </a:r>
          </a:p>
        </p:txBody>
      </p:sp>
      <p:sp>
        <p:nvSpPr>
          <p:cNvPr id="34" name="Otsikko 1">
            <a:extLst>
              <a:ext uri="{FF2B5EF4-FFF2-40B4-BE49-F238E27FC236}">
                <a16:creationId xmlns:a16="http://schemas.microsoft.com/office/drawing/2014/main" id="{3E7D0BDB-0E65-8DE8-2D21-7D14C23435DC}"/>
              </a:ext>
            </a:extLst>
          </p:cNvPr>
          <p:cNvSpPr txBox="1">
            <a:spLocks/>
          </p:cNvSpPr>
          <p:nvPr/>
        </p:nvSpPr>
        <p:spPr>
          <a:xfrm>
            <a:off x="4429189" y="2850317"/>
            <a:ext cx="3333621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j-ea"/>
              </a:rPr>
              <a:t>Luonnon kantokyky murenee</a:t>
            </a:r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C4E9E98E-2E5E-6F8B-98E5-69D3AB17693E}"/>
              </a:ext>
            </a:extLst>
          </p:cNvPr>
          <p:cNvSpPr txBox="1">
            <a:spLocks/>
          </p:cNvSpPr>
          <p:nvPr/>
        </p:nvSpPr>
        <p:spPr>
          <a:xfrm>
            <a:off x="1415933" y="549275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IHMISET</a:t>
            </a: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F55EA2C9-0441-689C-F4F5-B261E9408FA3}"/>
              </a:ext>
            </a:extLst>
          </p:cNvPr>
          <p:cNvSpPr txBox="1">
            <a:spLocks/>
          </p:cNvSpPr>
          <p:nvPr/>
        </p:nvSpPr>
        <p:spPr>
          <a:xfrm>
            <a:off x="1415933" y="887712"/>
            <a:ext cx="3333621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Hyvinvoinnin haasteet kasvavat</a:t>
            </a:r>
          </a:p>
        </p:txBody>
      </p:sp>
      <p:sp>
        <p:nvSpPr>
          <p:cNvPr id="24" name="Otsikko 1">
            <a:extLst>
              <a:ext uri="{FF2B5EF4-FFF2-40B4-BE49-F238E27FC236}">
                <a16:creationId xmlns:a16="http://schemas.microsoft.com/office/drawing/2014/main" id="{F09EBA4D-DB5B-F4B7-9F27-E1FE757306BD}"/>
              </a:ext>
            </a:extLst>
          </p:cNvPr>
          <p:cNvSpPr txBox="1">
            <a:spLocks/>
          </p:cNvSpPr>
          <p:nvPr/>
        </p:nvSpPr>
        <p:spPr>
          <a:xfrm>
            <a:off x="7386222" y="549275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VALTA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D5D6A8A-D5E6-25CF-6BFE-4CF009AA9A9A}"/>
              </a:ext>
            </a:extLst>
          </p:cNvPr>
          <p:cNvSpPr txBox="1">
            <a:spLocks/>
          </p:cNvSpPr>
          <p:nvPr/>
        </p:nvSpPr>
        <p:spPr>
          <a:xfrm>
            <a:off x="7164281" y="887712"/>
            <a:ext cx="3555562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Demokratian kamppailu kovenee</a:t>
            </a:r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D69852F0-4885-8787-ADDF-849F14F1AC98}"/>
              </a:ext>
            </a:extLst>
          </p:cNvPr>
          <p:cNvSpPr txBox="1">
            <a:spLocks/>
          </p:cNvSpPr>
          <p:nvPr/>
        </p:nvSpPr>
        <p:spPr>
          <a:xfrm>
            <a:off x="1415933" y="4687719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TALOUS</a:t>
            </a: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201DD9A6-9B86-5570-D333-BA150DB36F1F}"/>
              </a:ext>
            </a:extLst>
          </p:cNvPr>
          <p:cNvSpPr txBox="1">
            <a:spLocks/>
          </p:cNvSpPr>
          <p:nvPr/>
        </p:nvSpPr>
        <p:spPr>
          <a:xfrm>
            <a:off x="1415933" y="5036907"/>
            <a:ext cx="3333621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Talouden perusta rakoilee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50D8E137-02AB-9BA8-56DC-855EE93FC84C}"/>
              </a:ext>
            </a:extLst>
          </p:cNvPr>
          <p:cNvSpPr txBox="1">
            <a:spLocks/>
          </p:cNvSpPr>
          <p:nvPr/>
        </p:nvSpPr>
        <p:spPr>
          <a:xfrm>
            <a:off x="7386222" y="4620395"/>
            <a:ext cx="3333621" cy="324774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TEKNOLOGIA</a:t>
            </a:r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3C8E99E8-FB77-DD98-2166-0CA03B935503}"/>
              </a:ext>
            </a:extLst>
          </p:cNvPr>
          <p:cNvSpPr txBox="1">
            <a:spLocks/>
          </p:cNvSpPr>
          <p:nvPr/>
        </p:nvSpPr>
        <p:spPr>
          <a:xfrm>
            <a:off x="7164281" y="5036907"/>
            <a:ext cx="3555562" cy="1632181"/>
          </a:xfrm>
          <a:prstGeom prst="rect">
            <a:avLst/>
          </a:prstGeom>
        </p:spPr>
        <p:txBody>
          <a:bodyPr anchor="t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</a:rPr>
              <a:t>Kilpailu digivallasta kiihtyy</a:t>
            </a:r>
          </a:p>
        </p:txBody>
      </p:sp>
    </p:spTree>
    <p:extLst>
      <p:ext uri="{BB962C8B-B14F-4D97-AF65-F5344CB8AC3E}">
        <p14:creationId xmlns:p14="http://schemas.microsoft.com/office/powerpoint/2010/main" val="244534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2DFADA87-0E1D-DACB-A640-53ED2DB6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-1019077"/>
            <a:ext cx="10080624" cy="864096"/>
          </a:xfrm>
        </p:spPr>
        <p:txBody>
          <a:bodyPr/>
          <a:lstStyle/>
          <a:p>
            <a:r>
              <a:rPr lang="fi-FI" dirty="0"/>
              <a:t>Tulevaisuuskolmio auttaa hahmottamaan mahdollisia tulevaisuuksia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F76BA1E-236E-4417-591F-731D1CB7F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2822" y="1363103"/>
            <a:ext cx="3184989" cy="2745680"/>
          </a:xfrm>
          <a:prstGeom prst="triangle">
            <a:avLst/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32CEA-6B6E-FCDD-9142-81F6A7BE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2031" y="246182"/>
            <a:ext cx="4921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7600" b="1" i="0" u="none" strike="noStrike" kern="1200" cap="none" spc="0" normalizeH="0" baseline="0" noProof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TYÖNTÖ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892FA-4320-0943-061F-F5AB08A99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01402" y="246182"/>
            <a:ext cx="4921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7600" b="1" i="0" u="none" strike="noStrike" kern="1200" cap="none" spc="0" normalizeH="0" baseline="0" noProof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IMU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D4DF0-2ABB-BB28-CC57-E650F52E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2031" y="4233013"/>
            <a:ext cx="4921321" cy="12618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7600" b="1" i="0" u="none" strike="noStrike" kern="1200" cap="none" spc="0" normalizeH="0" baseline="0" noProof="0">
                <a:ln>
                  <a:noFill/>
                </a:ln>
                <a:solidFill>
                  <a:srgbClr val="FFE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PAINO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18308-B55F-208D-E38B-531BBD8952CD}"/>
              </a:ext>
            </a:extLst>
          </p:cNvPr>
          <p:cNvSpPr txBox="1"/>
          <p:nvPr/>
        </p:nvSpPr>
        <p:spPr>
          <a:xfrm>
            <a:off x="8281564" y="5515997"/>
            <a:ext cx="3399200" cy="5355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Tulevaisuuskolmio. </a:t>
            </a:r>
            <a:endParaRPr kumimoji="0" lang="fi-FI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Mukaillen </a:t>
            </a:r>
            <a:r>
              <a:rPr kumimoji="0" lang="en-FI" sz="16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Inayatullah</a:t>
            </a:r>
            <a:r>
              <a:rPr kumimoji="0" lang="en-FI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2008.</a:t>
            </a:r>
            <a:endParaRPr kumimoji="0" lang="fi-FI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5C746A-C4E0-0BDA-5340-1F3ADD8CADB8}"/>
              </a:ext>
            </a:extLst>
          </p:cNvPr>
          <p:cNvSpPr txBox="1"/>
          <p:nvPr/>
        </p:nvSpPr>
        <p:spPr>
          <a:xfrm>
            <a:off x="4562346" y="2846294"/>
            <a:ext cx="316523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Mahdollinen</a:t>
            </a:r>
            <a:endParaRPr kumimoji="0" lang="en-FI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tulevaisuus</a:t>
            </a:r>
            <a:endParaRPr kumimoji="0" lang="en-FI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6F2F0-B885-6348-DA95-BE4C580CBF29}"/>
              </a:ext>
            </a:extLst>
          </p:cNvPr>
          <p:cNvSpPr txBox="1"/>
          <p:nvPr/>
        </p:nvSpPr>
        <p:spPr>
          <a:xfrm>
            <a:off x="422032" y="1048508"/>
            <a:ext cx="610427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Nykyhetken</a:t>
            </a:r>
            <a:r>
              <a:rPr kumimoji="0" lang="en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työntö</a:t>
            </a:r>
            <a:endParaRPr kumimoji="0" lang="en-FI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1A9E80-2452-62D3-97DA-3D1585ED512E}"/>
              </a:ext>
            </a:extLst>
          </p:cNvPr>
          <p:cNvSpPr txBox="1"/>
          <p:nvPr/>
        </p:nvSpPr>
        <p:spPr>
          <a:xfrm>
            <a:off x="422032" y="1577627"/>
            <a:ext cx="2948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Meneillään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olevat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muutosprosessit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kuten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talous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teknologia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kulttuuri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jne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5F1905-D326-8029-2B36-99D6FB1D2AC5}"/>
              </a:ext>
            </a:extLst>
          </p:cNvPr>
          <p:cNvSpPr txBox="1"/>
          <p:nvPr/>
        </p:nvSpPr>
        <p:spPr>
          <a:xfrm>
            <a:off x="422031" y="5006172"/>
            <a:ext cx="60684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Menneisyyden</a:t>
            </a:r>
            <a:r>
              <a:rPr kumimoji="0" lang="en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paino</a:t>
            </a:r>
            <a:endParaRPr kumimoji="0" lang="en-FI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89C2D-AE37-26C2-7110-EDF42F5F16C3}"/>
              </a:ext>
            </a:extLst>
          </p:cNvPr>
          <p:cNvSpPr txBox="1"/>
          <p:nvPr/>
        </p:nvSpPr>
        <p:spPr>
          <a:xfrm>
            <a:off x="422032" y="5477436"/>
            <a:ext cx="470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Jatkuvuudet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uskomusjärjestelmät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maailmankuvat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muutoksen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esteet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jne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ED1BB6-0111-563B-F0A9-FE51DB98B4AD}"/>
              </a:ext>
            </a:extLst>
          </p:cNvPr>
          <p:cNvSpPr txBox="1"/>
          <p:nvPr/>
        </p:nvSpPr>
        <p:spPr>
          <a:xfrm>
            <a:off x="6185647" y="1048508"/>
            <a:ext cx="549124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Tulevaisuuden</a:t>
            </a:r>
            <a:r>
              <a:rPr kumimoji="0" lang="en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</a:t>
            </a:r>
            <a:r>
              <a:rPr kumimoji="0" lang="en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imu</a:t>
            </a:r>
            <a:endParaRPr kumimoji="0" lang="en-FI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65D3C-B8F0-09C3-2A39-D066AF6AEB9F}"/>
              </a:ext>
            </a:extLst>
          </p:cNvPr>
          <p:cNvSpPr txBox="1"/>
          <p:nvPr/>
        </p:nvSpPr>
        <p:spPr>
          <a:xfrm>
            <a:off x="8686800" y="1577627"/>
            <a:ext cx="2948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Kuvat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tulevaisuudesta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unelmat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toiveet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</a:t>
            </a: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suunnitelmat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jne</a:t>
            </a:r>
            <a:r>
              <a:rPr kumimoji="0" lang="en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C24371-0E2D-1BA2-2460-64AE5D6C5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7200000">
            <a:off x="4272920" y="1761585"/>
            <a:ext cx="638694" cy="1099224"/>
            <a:chOff x="2548346" y="2164731"/>
            <a:chExt cx="835352" cy="1437682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DBE52FA4-CDFA-9F20-255D-16AD90BF19A0}"/>
                </a:ext>
              </a:extLst>
            </p:cNvPr>
            <p:cNvSpPr/>
            <p:nvPr/>
          </p:nvSpPr>
          <p:spPr>
            <a:xfrm>
              <a:off x="2548346" y="2882281"/>
              <a:ext cx="835352" cy="7201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3A3D330B-3A1B-E6CB-2EFF-4A08EE4160F9}"/>
                </a:ext>
              </a:extLst>
            </p:cNvPr>
            <p:cNvSpPr/>
            <p:nvPr/>
          </p:nvSpPr>
          <p:spPr>
            <a:xfrm>
              <a:off x="2548346" y="2164731"/>
              <a:ext cx="835352" cy="7201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0784E-E372-1E58-063E-ADBBBFAFC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3600000">
            <a:off x="7452210" y="1743654"/>
            <a:ext cx="638694" cy="1099224"/>
            <a:chOff x="2548346" y="2164731"/>
            <a:chExt cx="835352" cy="1437682"/>
          </a:xfrm>
        </p:grpSpPr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686BD75C-00D7-862B-316E-10CEE9B7D7AA}"/>
                </a:ext>
              </a:extLst>
            </p:cNvPr>
            <p:cNvSpPr/>
            <p:nvPr/>
          </p:nvSpPr>
          <p:spPr>
            <a:xfrm>
              <a:off x="2548346" y="2882281"/>
              <a:ext cx="835352" cy="7201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059EAABD-79AF-1CF6-CBDD-A9E784977819}"/>
                </a:ext>
              </a:extLst>
            </p:cNvPr>
            <p:cNvSpPr/>
            <p:nvPr/>
          </p:nvSpPr>
          <p:spPr>
            <a:xfrm>
              <a:off x="2548346" y="2164731"/>
              <a:ext cx="835352" cy="7201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31F80FC-D316-F651-274B-46B5570AD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5887869" y="4416873"/>
            <a:ext cx="638694" cy="1099224"/>
            <a:chOff x="2548346" y="2164731"/>
            <a:chExt cx="835352" cy="1437682"/>
          </a:xfrm>
        </p:grpSpPr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53CF6733-6B2E-9AB1-A18F-A0CF8360C42E}"/>
                </a:ext>
              </a:extLst>
            </p:cNvPr>
            <p:cNvSpPr/>
            <p:nvPr/>
          </p:nvSpPr>
          <p:spPr>
            <a:xfrm>
              <a:off x="2548346" y="2882281"/>
              <a:ext cx="835352" cy="7201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03A123FD-4368-2BC9-D9FD-7E4E35F13CFC}"/>
                </a:ext>
              </a:extLst>
            </p:cNvPr>
            <p:cNvSpPr/>
            <p:nvPr/>
          </p:nvSpPr>
          <p:spPr>
            <a:xfrm>
              <a:off x="2548346" y="2164731"/>
              <a:ext cx="835352" cy="7201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72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6B7B9B-5626-E1A5-8720-16E5CF3A1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6232"/>
            <a:ext cx="10080624" cy="1632181"/>
          </a:xfrm>
        </p:spPr>
        <p:txBody>
          <a:bodyPr anchor="ctr"/>
          <a:lstStyle/>
          <a:p>
            <a:r>
              <a:rPr lang="en-US" err="1"/>
              <a:t>Luonnon</a:t>
            </a:r>
            <a:r>
              <a:rPr lang="en-US"/>
              <a:t> </a:t>
            </a:r>
            <a:r>
              <a:rPr lang="en-US" err="1"/>
              <a:t>kantokyky</a:t>
            </a:r>
            <a:r>
              <a:rPr lang="en-US"/>
              <a:t> </a:t>
            </a:r>
            <a:r>
              <a:rPr lang="en-US" err="1"/>
              <a:t>murenee</a:t>
            </a:r>
            <a:endParaRPr lang="fi-FI"/>
          </a:p>
        </p:txBody>
      </p:sp>
      <p:pic>
        <p:nvPicPr>
          <p:cNvPr id="37" name="Kuva 36" descr="Työntö">
            <a:extLst>
              <a:ext uri="{FF2B5EF4-FFF2-40B4-BE49-F238E27FC236}">
                <a16:creationId xmlns:a16="http://schemas.microsoft.com/office/drawing/2014/main" id="{1A581A4A-DB97-AA5B-4156-42C0152EA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3" y="1382332"/>
            <a:ext cx="2334970" cy="85961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B2B73FE-A6FA-AA89-9940-74C0A88CC791}"/>
              </a:ext>
            </a:extLst>
          </p:cNvPr>
          <p:cNvSpPr txBox="1"/>
          <p:nvPr/>
        </p:nvSpPr>
        <p:spPr>
          <a:xfrm>
            <a:off x="790534" y="1918012"/>
            <a:ext cx="29058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400" i="1" dirty="0">
                <a:latin typeface="+mn-lt"/>
              </a:rPr>
              <a:t>Mikä muuttuu nyt?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0D740E-4D40-2E1E-4395-CC50039635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384" y="2358165"/>
            <a:ext cx="4416060" cy="1889720"/>
          </a:xfrm>
        </p:spPr>
        <p:txBody>
          <a:bodyPr/>
          <a:lstStyle/>
          <a:p>
            <a:pPr marL="0" indent="0" algn="l">
              <a:buNone/>
            </a:pPr>
            <a:r>
              <a:rPr lang="en-US" sz="2130" err="1"/>
              <a:t>Ilmasto</a:t>
            </a:r>
            <a:r>
              <a:rPr lang="en-US" sz="2130"/>
              <a:t> </a:t>
            </a:r>
            <a:r>
              <a:rPr lang="en-US" sz="2130" err="1"/>
              <a:t>kuumenee</a:t>
            </a:r>
            <a:endParaRPr lang="en-US" sz="2130"/>
          </a:p>
          <a:p>
            <a:pPr marL="0" indent="0" algn="l">
              <a:buNone/>
            </a:pPr>
            <a:r>
              <a:rPr lang="en-US" sz="2130" err="1"/>
              <a:t>Luontokato</a:t>
            </a:r>
            <a:r>
              <a:rPr lang="en-US" sz="2130"/>
              <a:t> </a:t>
            </a:r>
            <a:r>
              <a:rPr lang="en-US" sz="2130" err="1"/>
              <a:t>kiihtyy</a:t>
            </a:r>
            <a:endParaRPr lang="en-US" sz="2130"/>
          </a:p>
          <a:p>
            <a:pPr marL="0" indent="0" algn="l">
              <a:buNone/>
            </a:pPr>
            <a:r>
              <a:rPr lang="en-US" sz="2130" err="1"/>
              <a:t>Äärimmäiset</a:t>
            </a:r>
            <a:r>
              <a:rPr lang="en-US" sz="2130"/>
              <a:t> </a:t>
            </a:r>
            <a:r>
              <a:rPr lang="en-US" sz="2130" err="1"/>
              <a:t>sääolot</a:t>
            </a:r>
            <a:r>
              <a:rPr lang="en-US" sz="2130"/>
              <a:t> </a:t>
            </a:r>
            <a:r>
              <a:rPr lang="en-US" sz="2130" err="1"/>
              <a:t>yleistyvät</a:t>
            </a:r>
            <a:endParaRPr lang="en-US" sz="2130"/>
          </a:p>
          <a:p>
            <a:pPr marL="0" indent="0" algn="l">
              <a:buNone/>
            </a:pPr>
            <a:r>
              <a:rPr lang="en-US" sz="2130" err="1"/>
              <a:t>Merten</a:t>
            </a:r>
            <a:r>
              <a:rPr lang="en-US" sz="2130"/>
              <a:t> </a:t>
            </a:r>
            <a:r>
              <a:rPr lang="en-US" sz="2130" err="1"/>
              <a:t>tila</a:t>
            </a:r>
            <a:r>
              <a:rPr lang="en-US" sz="2130"/>
              <a:t> </a:t>
            </a:r>
            <a:r>
              <a:rPr lang="en-US" sz="2130" err="1"/>
              <a:t>huononee</a:t>
            </a:r>
            <a:endParaRPr lang="en-US" sz="2130"/>
          </a:p>
          <a:p>
            <a:pPr marL="0" indent="0" algn="l">
              <a:buNone/>
            </a:pPr>
            <a:r>
              <a:rPr lang="en-US" sz="2130" err="1"/>
              <a:t>Maaperä</a:t>
            </a:r>
            <a:r>
              <a:rPr lang="en-US" sz="2130"/>
              <a:t> </a:t>
            </a:r>
            <a:r>
              <a:rPr lang="en-US" sz="2130" err="1"/>
              <a:t>köyhtyy</a:t>
            </a:r>
            <a:endParaRPr lang="en-US" sz="2130"/>
          </a:p>
          <a:p>
            <a:pPr algn="l"/>
            <a:endParaRPr lang="fi-FI" sz="2130"/>
          </a:p>
        </p:txBody>
      </p:sp>
      <p:pic>
        <p:nvPicPr>
          <p:cNvPr id="35" name="Kuva 34" descr="Paino">
            <a:extLst>
              <a:ext uri="{FF2B5EF4-FFF2-40B4-BE49-F238E27FC236}">
                <a16:creationId xmlns:a16="http://schemas.microsoft.com/office/drawing/2014/main" id="{0B2CF636-71D3-289A-E69C-4EACA5DA5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95" y="4393478"/>
            <a:ext cx="1944793" cy="85961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E95B371-8F81-1351-20B5-549E3FA4F37A}"/>
              </a:ext>
            </a:extLst>
          </p:cNvPr>
          <p:cNvSpPr txBox="1"/>
          <p:nvPr/>
        </p:nvSpPr>
        <p:spPr>
          <a:xfrm>
            <a:off x="4559544" y="4934261"/>
            <a:ext cx="3072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400" b="0" i="1">
                <a:latin typeface="+mn-lt"/>
              </a:rPr>
              <a:t>Mikä estää muutosta?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A425C5B1-2189-D667-BEE1-B0E29985D2DA}"/>
              </a:ext>
            </a:extLst>
          </p:cNvPr>
          <p:cNvSpPr txBox="1">
            <a:spLocks/>
          </p:cNvSpPr>
          <p:nvPr/>
        </p:nvSpPr>
        <p:spPr>
          <a:xfrm>
            <a:off x="3181880" y="5274936"/>
            <a:ext cx="5842001" cy="2075991"/>
          </a:xfrm>
          <a:prstGeom prst="rect">
            <a:avLst/>
          </a:prstGeom>
        </p:spPr>
        <p:txBody>
          <a:bodyPr/>
          <a:lstStyle>
            <a:lvl1pPr marL="239178" indent="-239178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133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6239" indent="-237061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5415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60943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Hankaluusharha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Kestävyyskysymykset</a:t>
            </a:r>
            <a:r>
              <a:rPr kumimoji="0" lang="en-US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identiteettipolitiikkana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Vaikutusmahdollisuuksien</a:t>
            </a:r>
            <a:r>
              <a:rPr kumimoji="0" lang="en-US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vähättely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</p:txBody>
      </p:sp>
      <p:pic>
        <p:nvPicPr>
          <p:cNvPr id="39" name="Kuva 38" descr="Imu">
            <a:extLst>
              <a:ext uri="{FF2B5EF4-FFF2-40B4-BE49-F238E27FC236}">
                <a16:creationId xmlns:a16="http://schemas.microsoft.com/office/drawing/2014/main" id="{A2872A9B-7A4D-9643-0AC2-868F127BC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466" y="1382332"/>
            <a:ext cx="1341236" cy="85961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4A9C7560-D246-9D20-B926-AE4F96EB94DE}"/>
              </a:ext>
            </a:extLst>
          </p:cNvPr>
          <p:cNvSpPr txBox="1"/>
          <p:nvPr/>
        </p:nvSpPr>
        <p:spPr>
          <a:xfrm>
            <a:off x="8265983" y="1918012"/>
            <a:ext cx="32598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2400" b="0" i="1">
                <a:latin typeface="+mn-lt"/>
              </a:rPr>
              <a:t>Millaisia näkemyksiä tulevaisuuksista on?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E768FFD-3B93-C7E4-CBF0-79545409F044}"/>
              </a:ext>
            </a:extLst>
          </p:cNvPr>
          <p:cNvSpPr txBox="1"/>
          <p:nvPr/>
        </p:nvSpPr>
        <p:spPr>
          <a:xfrm>
            <a:off x="8265983" y="2603526"/>
            <a:ext cx="3368579" cy="251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Ekologinen</a:t>
            </a:r>
            <a:r>
              <a:rPr kumimoji="0" lang="en-US" sz="21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213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jälleenrakennus</a:t>
            </a:r>
            <a:endParaRPr kumimoji="0" lang="en-US" sz="213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algn="r">
              <a:spcBef>
                <a:spcPts val="511"/>
              </a:spcBef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Teknologia</a:t>
            </a:r>
            <a:r>
              <a:rPr kumimoji="0" lang="en-US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pelastaa</a:t>
            </a: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algn="r">
              <a:spcBef>
                <a:spcPts val="511"/>
              </a:spcBef>
              <a:defRPr/>
            </a:pPr>
            <a:r>
              <a:rPr kumimoji="0" lang="en-US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Ympäristökriisi</a:t>
            </a:r>
            <a:r>
              <a:rPr lang="en-US" sz="2130">
                <a:solidFill>
                  <a:srgbClr val="000000"/>
                </a:solidFill>
                <a:latin typeface="Georgia"/>
              </a:rPr>
              <a:t>n </a:t>
            </a:r>
            <a:r>
              <a:rPr lang="en-US" sz="2130" err="1">
                <a:solidFill>
                  <a:srgbClr val="000000"/>
                </a:solidFill>
                <a:latin typeface="Georgia"/>
              </a:rPr>
              <a:t>tuoma</a:t>
            </a:r>
            <a:r>
              <a:rPr lang="en-US" sz="213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130" err="1">
                <a:solidFill>
                  <a:srgbClr val="000000"/>
                </a:solidFill>
                <a:latin typeface="Georgia"/>
              </a:rPr>
              <a:t>romahdus</a:t>
            </a:r>
            <a:endParaRPr lang="en-US" sz="2130">
              <a:solidFill>
                <a:srgbClr val="000000"/>
              </a:solidFill>
              <a:latin typeface="Georgia"/>
            </a:endParaRPr>
          </a:p>
          <a:p>
            <a:pPr>
              <a:defRPr/>
            </a:pPr>
            <a:endParaRPr kumimoji="0" lang="en-US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78120EE8-4344-30E6-4478-24C1AC51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797695" y="1631204"/>
            <a:ext cx="2655325" cy="2790000"/>
            <a:chOff x="4746505" y="1971170"/>
            <a:chExt cx="2981494" cy="3132715"/>
          </a:xfrm>
          <a:solidFill>
            <a:schemeClr val="bg1"/>
          </a:solidFill>
        </p:grpSpPr>
        <p:sp>
          <p:nvSpPr>
            <p:cNvPr id="21" name="Tasakylkinen kolmio 20">
              <a:extLst>
                <a:ext uri="{FF2B5EF4-FFF2-40B4-BE49-F238E27FC236}">
                  <a16:creationId xmlns:a16="http://schemas.microsoft.com/office/drawing/2014/main" id="{BFC25070-A34A-6C3D-EA2A-F07271DC976A}"/>
                </a:ext>
              </a:extLst>
            </p:cNvPr>
            <p:cNvSpPr/>
            <p:nvPr/>
          </p:nvSpPr>
          <p:spPr>
            <a:xfrm>
              <a:off x="4991100" y="1971170"/>
              <a:ext cx="2441829" cy="2105025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22" name="Ryhmä 21">
              <a:extLst>
                <a:ext uri="{FF2B5EF4-FFF2-40B4-BE49-F238E27FC236}">
                  <a16:creationId xmlns:a16="http://schemas.microsoft.com/office/drawing/2014/main" id="{030F87D3-860A-BE40-DEA0-1A0A51642D9A}"/>
                </a:ext>
              </a:extLst>
            </p:cNvPr>
            <p:cNvGrpSpPr/>
            <p:nvPr/>
          </p:nvGrpSpPr>
          <p:grpSpPr>
            <a:xfrm>
              <a:off x="7048440" y="2421268"/>
              <a:ext cx="679559" cy="608492"/>
              <a:chOff x="6961641" y="2706901"/>
              <a:chExt cx="679559" cy="608492"/>
            </a:xfrm>
            <a:grpFill/>
          </p:grpSpPr>
          <p:sp>
            <p:nvSpPr>
              <p:cNvPr id="29" name="Tasakylkinen kolmio 28">
                <a:extLst>
                  <a:ext uri="{FF2B5EF4-FFF2-40B4-BE49-F238E27FC236}">
                    <a16:creationId xmlns:a16="http://schemas.microsoft.com/office/drawing/2014/main" id="{85EC47E4-BE85-A528-CFB6-754E6D2DEE5A}"/>
                  </a:ext>
                </a:extLst>
              </p:cNvPr>
              <p:cNvSpPr/>
              <p:nvPr/>
            </p:nvSpPr>
            <p:spPr>
              <a:xfrm rot="3600000">
                <a:off x="6932341" y="2919843"/>
                <a:ext cx="424850" cy="36625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30" name="Tasakylkinen kolmio 29">
                <a:extLst>
                  <a:ext uri="{FF2B5EF4-FFF2-40B4-BE49-F238E27FC236}">
                    <a16:creationId xmlns:a16="http://schemas.microsoft.com/office/drawing/2014/main" id="{022B5F8F-E05F-E28E-AD57-534CA24BFBD8}"/>
                  </a:ext>
                </a:extLst>
              </p:cNvPr>
              <p:cNvSpPr/>
              <p:nvPr/>
            </p:nvSpPr>
            <p:spPr>
              <a:xfrm rot="3600000">
                <a:off x="7245650" y="2736201"/>
                <a:ext cx="424850" cy="36625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3" name="Ryhmä 22">
              <a:extLst>
                <a:ext uri="{FF2B5EF4-FFF2-40B4-BE49-F238E27FC236}">
                  <a16:creationId xmlns:a16="http://schemas.microsoft.com/office/drawing/2014/main" id="{AFA8E716-ABA6-98C2-CCE3-ABAE09F1F24D}"/>
                </a:ext>
              </a:extLst>
            </p:cNvPr>
            <p:cNvGrpSpPr/>
            <p:nvPr/>
          </p:nvGrpSpPr>
          <p:grpSpPr>
            <a:xfrm rot="3600000">
              <a:off x="4710971" y="2500175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27" name="Tasakylkinen kolmio 26">
                <a:extLst>
                  <a:ext uri="{FF2B5EF4-FFF2-40B4-BE49-F238E27FC236}">
                    <a16:creationId xmlns:a16="http://schemas.microsoft.com/office/drawing/2014/main" id="{9DF332AD-5944-036E-B9FC-2E057B4AA6BC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8" name="Tasakylkinen kolmio 27">
                <a:extLst>
                  <a:ext uri="{FF2B5EF4-FFF2-40B4-BE49-F238E27FC236}">
                    <a16:creationId xmlns:a16="http://schemas.microsoft.com/office/drawing/2014/main" id="{2BEE8064-2F1F-A85E-BA2F-D0245B8BE791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grpSp>
          <p:nvGrpSpPr>
            <p:cNvPr id="24" name="Ryhmä 23">
              <a:extLst>
                <a:ext uri="{FF2B5EF4-FFF2-40B4-BE49-F238E27FC236}">
                  <a16:creationId xmlns:a16="http://schemas.microsoft.com/office/drawing/2014/main" id="{6A69C804-DC65-4A92-5CA4-B7ADEDA078CD}"/>
                </a:ext>
              </a:extLst>
            </p:cNvPr>
            <p:cNvGrpSpPr/>
            <p:nvPr/>
          </p:nvGrpSpPr>
          <p:grpSpPr>
            <a:xfrm rot="7200000">
              <a:off x="5871996" y="4459860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25" name="Tasakylkinen kolmio 24">
                <a:extLst>
                  <a:ext uri="{FF2B5EF4-FFF2-40B4-BE49-F238E27FC236}">
                    <a16:creationId xmlns:a16="http://schemas.microsoft.com/office/drawing/2014/main" id="{CB780AFC-F92E-13C2-80F6-5AB67D2E5CCA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6" name="Tasakylkinen kolmio 25">
                <a:extLst>
                  <a:ext uri="{FF2B5EF4-FFF2-40B4-BE49-F238E27FC236}">
                    <a16:creationId xmlns:a16="http://schemas.microsoft.com/office/drawing/2014/main" id="{4EA43BCB-35E2-737C-1CB3-5A6A91934259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213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01A01DED-31DE-3E8A-06CF-290BB8DA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46279">
            <a:off x="1711342" y="1732235"/>
            <a:ext cx="8707474" cy="339353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200" err="1">
                <a:solidFill>
                  <a:schemeClr val="tx2"/>
                </a:solidFill>
              </a:rPr>
              <a:t>Miten</a:t>
            </a:r>
            <a:r>
              <a:rPr lang="en-US" sz="6200">
                <a:solidFill>
                  <a:schemeClr val="tx2"/>
                </a:solidFill>
              </a:rPr>
              <a:t> </a:t>
            </a:r>
            <a:r>
              <a:rPr lang="en-US" sz="6200" err="1">
                <a:solidFill>
                  <a:schemeClr val="tx2"/>
                </a:solidFill>
              </a:rPr>
              <a:t>rakennamme</a:t>
            </a:r>
            <a:r>
              <a:rPr lang="en-US" sz="6200">
                <a:solidFill>
                  <a:schemeClr val="tx2"/>
                </a:solidFill>
              </a:rPr>
              <a:t> </a:t>
            </a:r>
            <a:r>
              <a:rPr lang="en-US" sz="6200" err="1">
                <a:solidFill>
                  <a:schemeClr val="tx2"/>
                </a:solidFill>
              </a:rPr>
              <a:t>reilua</a:t>
            </a:r>
            <a:r>
              <a:rPr lang="en-US" sz="6200">
                <a:solidFill>
                  <a:schemeClr val="tx2"/>
                </a:solidFill>
              </a:rPr>
              <a:t> ja </a:t>
            </a:r>
            <a:r>
              <a:rPr lang="en-US" sz="6200" err="1">
                <a:solidFill>
                  <a:schemeClr val="tx2"/>
                </a:solidFill>
              </a:rPr>
              <a:t>kestävää</a:t>
            </a:r>
            <a:r>
              <a:rPr lang="en-US" sz="6200">
                <a:solidFill>
                  <a:schemeClr val="tx2"/>
                </a:solidFill>
              </a:rPr>
              <a:t> </a:t>
            </a:r>
            <a:r>
              <a:rPr lang="en-US" sz="6200" err="1">
                <a:solidFill>
                  <a:schemeClr val="tx2"/>
                </a:solidFill>
              </a:rPr>
              <a:t>maailmaa</a:t>
            </a:r>
            <a:r>
              <a:rPr lang="en-US" sz="6200">
                <a:solidFill>
                  <a:schemeClr val="tx2"/>
                </a:solidFill>
              </a:rPr>
              <a:t>?</a:t>
            </a:r>
            <a:endParaRPr lang="fi-FI" sz="6200">
              <a:solidFill>
                <a:schemeClr val="tx2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58C5CE-D13E-EC48-D499-783BD6E1D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324" y="6109854"/>
            <a:ext cx="1934898" cy="803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F0C220-D303-FA4B-337B-B2F3AD78A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720" y="4165196"/>
            <a:ext cx="3388328" cy="2692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AB0CD-04FE-2AC7-0F0A-27FD0DE61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176">
            <a:off x="7810688" y="4135848"/>
            <a:ext cx="2907479" cy="29074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0CE69C-D4B3-24D9-72A6-4D22BE36A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9020" y="3270463"/>
            <a:ext cx="4514162" cy="35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F48258-94CB-3DE5-CBA5-0847FF4F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-13643"/>
            <a:ext cx="10080624" cy="1632181"/>
          </a:xfrm>
        </p:spPr>
        <p:txBody>
          <a:bodyPr anchor="ctr"/>
          <a:lstStyle/>
          <a:p>
            <a:r>
              <a:rPr lang="en-US" err="1"/>
              <a:t>Hyvinvoinnin</a:t>
            </a:r>
            <a:r>
              <a:rPr lang="en-US"/>
              <a:t> </a:t>
            </a:r>
            <a:r>
              <a:rPr lang="en-US" err="1"/>
              <a:t>haasteet</a:t>
            </a:r>
            <a:r>
              <a:rPr lang="en-US"/>
              <a:t> </a:t>
            </a:r>
            <a:r>
              <a:rPr lang="en-US" err="1"/>
              <a:t>kasvavat</a:t>
            </a:r>
            <a:endParaRPr lang="fi-FI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B48A150F-554E-A56B-DE75-55EAFA43B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789284" y="1618539"/>
            <a:ext cx="2656503" cy="2791240"/>
            <a:chOff x="4746505" y="1971170"/>
            <a:chExt cx="2981494" cy="3132715"/>
          </a:xfrm>
          <a:solidFill>
            <a:srgbClr val="FBD1DC"/>
          </a:solidFill>
        </p:grpSpPr>
        <p:sp>
          <p:nvSpPr>
            <p:cNvPr id="5" name="Tasakylkinen kolmio 4">
              <a:extLst>
                <a:ext uri="{FF2B5EF4-FFF2-40B4-BE49-F238E27FC236}">
                  <a16:creationId xmlns:a16="http://schemas.microsoft.com/office/drawing/2014/main" id="{4ED83396-4652-EF50-6750-D2F08AA8A3D8}"/>
                </a:ext>
              </a:extLst>
            </p:cNvPr>
            <p:cNvSpPr/>
            <p:nvPr/>
          </p:nvSpPr>
          <p:spPr>
            <a:xfrm>
              <a:off x="4991100" y="1971170"/>
              <a:ext cx="2441829" cy="2105025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39119019-276F-7267-5D5F-0598D2FD52E1}"/>
                </a:ext>
              </a:extLst>
            </p:cNvPr>
            <p:cNvGrpSpPr/>
            <p:nvPr/>
          </p:nvGrpSpPr>
          <p:grpSpPr>
            <a:xfrm>
              <a:off x="7048440" y="2421268"/>
              <a:ext cx="679559" cy="608492"/>
              <a:chOff x="6961641" y="2706901"/>
              <a:chExt cx="679559" cy="608492"/>
            </a:xfrm>
            <a:grpFill/>
          </p:grpSpPr>
          <p:sp>
            <p:nvSpPr>
              <p:cNvPr id="17" name="Tasakylkinen kolmio 16">
                <a:extLst>
                  <a:ext uri="{FF2B5EF4-FFF2-40B4-BE49-F238E27FC236}">
                    <a16:creationId xmlns:a16="http://schemas.microsoft.com/office/drawing/2014/main" id="{DF74E447-9C43-8B28-2D48-0522EE4DBA27}"/>
                  </a:ext>
                </a:extLst>
              </p:cNvPr>
              <p:cNvSpPr/>
              <p:nvPr/>
            </p:nvSpPr>
            <p:spPr>
              <a:xfrm rot="3600000">
                <a:off x="6932341" y="29198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8" name="Tasakylkinen kolmio 17">
                <a:extLst>
                  <a:ext uri="{FF2B5EF4-FFF2-40B4-BE49-F238E27FC236}">
                    <a16:creationId xmlns:a16="http://schemas.microsoft.com/office/drawing/2014/main" id="{CC1454D2-9166-26E0-33DB-A53B852C4FC5}"/>
                  </a:ext>
                </a:extLst>
              </p:cNvPr>
              <p:cNvSpPr/>
              <p:nvPr/>
            </p:nvSpPr>
            <p:spPr>
              <a:xfrm rot="3600000">
                <a:off x="7245650" y="27362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8522CB8F-9F6F-CA9C-6E30-A5EA46ABB645}"/>
                </a:ext>
              </a:extLst>
            </p:cNvPr>
            <p:cNvGrpSpPr/>
            <p:nvPr/>
          </p:nvGrpSpPr>
          <p:grpSpPr>
            <a:xfrm rot="3600000">
              <a:off x="4710971" y="2500175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15" name="Tasakylkinen kolmio 14">
                <a:extLst>
                  <a:ext uri="{FF2B5EF4-FFF2-40B4-BE49-F238E27FC236}">
                    <a16:creationId xmlns:a16="http://schemas.microsoft.com/office/drawing/2014/main" id="{9AFCD83F-179B-7CC7-D825-1D1D4ADA627E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6" name="Tasakylkinen kolmio 15">
                <a:extLst>
                  <a:ext uri="{FF2B5EF4-FFF2-40B4-BE49-F238E27FC236}">
                    <a16:creationId xmlns:a16="http://schemas.microsoft.com/office/drawing/2014/main" id="{CB308FFC-9A24-0407-C4A1-720946A0E73B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CD4819EE-7231-F2A9-2B5E-A13E5F0E4FD1}"/>
                </a:ext>
              </a:extLst>
            </p:cNvPr>
            <p:cNvGrpSpPr/>
            <p:nvPr/>
          </p:nvGrpSpPr>
          <p:grpSpPr>
            <a:xfrm rot="7200000">
              <a:off x="5871996" y="4459860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13" name="Tasakylkinen kolmio 12">
                <a:extLst>
                  <a:ext uri="{FF2B5EF4-FFF2-40B4-BE49-F238E27FC236}">
                    <a16:creationId xmlns:a16="http://schemas.microsoft.com/office/drawing/2014/main" id="{BF958AB1-A188-E497-F32E-1C5483FF603D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4" name="Tasakylkinen kolmio 13">
                <a:extLst>
                  <a:ext uri="{FF2B5EF4-FFF2-40B4-BE49-F238E27FC236}">
                    <a16:creationId xmlns:a16="http://schemas.microsoft.com/office/drawing/2014/main" id="{FA44C365-E1CD-D0BB-7DB6-D6780D07812E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2" name="Kuva 31" descr="Työntö">
            <a:extLst>
              <a:ext uri="{FF2B5EF4-FFF2-40B4-BE49-F238E27FC236}">
                <a16:creationId xmlns:a16="http://schemas.microsoft.com/office/drawing/2014/main" id="{F224BA27-6208-2B53-6302-0BEF87103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3" y="1382332"/>
            <a:ext cx="2334970" cy="859611"/>
          </a:xfrm>
          <a:prstGeom prst="rect">
            <a:avLst/>
          </a:prstGeom>
        </p:spPr>
      </p:pic>
      <p:sp>
        <p:nvSpPr>
          <p:cNvPr id="36" name="Tekstiruutu 35">
            <a:extLst>
              <a:ext uri="{FF2B5EF4-FFF2-40B4-BE49-F238E27FC236}">
                <a16:creationId xmlns:a16="http://schemas.microsoft.com/office/drawing/2014/main" id="{FB95DA9B-74C5-C93C-E4C1-203029296F9F}"/>
              </a:ext>
            </a:extLst>
          </p:cNvPr>
          <p:cNvSpPr txBox="1"/>
          <p:nvPr/>
        </p:nvSpPr>
        <p:spPr>
          <a:xfrm>
            <a:off x="790534" y="1918012"/>
            <a:ext cx="29058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muuttuu nyt?</a:t>
            </a:r>
          </a:p>
        </p:txBody>
      </p:sp>
      <p:sp>
        <p:nvSpPr>
          <p:cNvPr id="22" name="Tekstin paikkamerkki 2">
            <a:extLst>
              <a:ext uri="{FF2B5EF4-FFF2-40B4-BE49-F238E27FC236}">
                <a16:creationId xmlns:a16="http://schemas.microsoft.com/office/drawing/2014/main" id="{2614F1FF-EF36-2C5D-C057-F16C810653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567" y="2406719"/>
            <a:ext cx="4036368" cy="1889720"/>
          </a:xfrm>
        </p:spPr>
        <p:txBody>
          <a:bodyPr/>
          <a:lstStyle/>
          <a:p>
            <a:pPr marL="0" indent="0" algn="l">
              <a:buNone/>
            </a:pPr>
            <a:r>
              <a:rPr lang="fi-FI" sz="2130"/>
              <a:t>Huoltosuhde heikkenee</a:t>
            </a:r>
          </a:p>
          <a:p>
            <a:pPr marL="0" indent="0" algn="l">
              <a:buNone/>
            </a:pPr>
            <a:r>
              <a:rPr lang="fi-FI" sz="2130"/>
              <a:t>Mielenterveysongelmat lisääntyvät</a:t>
            </a:r>
          </a:p>
          <a:p>
            <a:pPr algn="l"/>
            <a:r>
              <a:rPr lang="fi-FI" sz="2130"/>
              <a:t>Pandemiat yleistyvät</a:t>
            </a:r>
          </a:p>
          <a:p>
            <a:pPr algn="l"/>
            <a:r>
              <a:rPr lang="fi-FI" sz="2130"/>
              <a:t>Jatkuva osaamisen kehittäminen korostuu</a:t>
            </a:r>
          </a:p>
        </p:txBody>
      </p:sp>
      <p:pic>
        <p:nvPicPr>
          <p:cNvPr id="31" name="Kuva 30" descr="Paino">
            <a:extLst>
              <a:ext uri="{FF2B5EF4-FFF2-40B4-BE49-F238E27FC236}">
                <a16:creationId xmlns:a16="http://schemas.microsoft.com/office/drawing/2014/main" id="{FD32B824-0268-8A80-85C4-53672C5C9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95" y="4393478"/>
            <a:ext cx="1944793" cy="85961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B90BDED7-C132-C6AE-CB77-D16C55840385}"/>
              </a:ext>
            </a:extLst>
          </p:cNvPr>
          <p:cNvSpPr txBox="1"/>
          <p:nvPr/>
        </p:nvSpPr>
        <p:spPr>
          <a:xfrm>
            <a:off x="4559544" y="4934261"/>
            <a:ext cx="3072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estää muutosta?</a:t>
            </a:r>
          </a:p>
        </p:txBody>
      </p:sp>
      <p:sp>
        <p:nvSpPr>
          <p:cNvPr id="23" name="Tekstin paikkamerkki 2">
            <a:extLst>
              <a:ext uri="{FF2B5EF4-FFF2-40B4-BE49-F238E27FC236}">
                <a16:creationId xmlns:a16="http://schemas.microsoft.com/office/drawing/2014/main" id="{90CE1A67-3088-1448-D2E9-65AECEC04A9D}"/>
              </a:ext>
            </a:extLst>
          </p:cNvPr>
          <p:cNvSpPr txBox="1">
            <a:spLocks/>
          </p:cNvSpPr>
          <p:nvPr/>
        </p:nvSpPr>
        <p:spPr>
          <a:xfrm>
            <a:off x="3526173" y="5366805"/>
            <a:ext cx="5135197" cy="1133765"/>
          </a:xfrm>
          <a:prstGeom prst="rect">
            <a:avLst/>
          </a:prstGeom>
        </p:spPr>
        <p:txBody>
          <a:bodyPr/>
          <a:lstStyle>
            <a:lvl1pPr marL="239178" indent="-239178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133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6239" indent="-237061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5415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60943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Yksilökeskeisyys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Sosiaali- ja terveyspalveluiden näkeminen kustannuksena</a:t>
            </a:r>
          </a:p>
        </p:txBody>
      </p:sp>
      <p:pic>
        <p:nvPicPr>
          <p:cNvPr id="33" name="Kuva 32" descr="Imu">
            <a:extLst>
              <a:ext uri="{FF2B5EF4-FFF2-40B4-BE49-F238E27FC236}">
                <a16:creationId xmlns:a16="http://schemas.microsoft.com/office/drawing/2014/main" id="{F6F4A4AC-870B-2597-8B12-6D9984531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466" y="1382332"/>
            <a:ext cx="1341236" cy="859611"/>
          </a:xfrm>
          <a:prstGeom prst="rect">
            <a:avLst/>
          </a:prstGeom>
        </p:spPr>
      </p:pic>
      <p:sp>
        <p:nvSpPr>
          <p:cNvPr id="35" name="Tekstiruutu 34">
            <a:extLst>
              <a:ext uri="{FF2B5EF4-FFF2-40B4-BE49-F238E27FC236}">
                <a16:creationId xmlns:a16="http://schemas.microsoft.com/office/drawing/2014/main" id="{DD0DA22A-1489-76F0-874D-2FD734A4EFFA}"/>
              </a:ext>
            </a:extLst>
          </p:cNvPr>
          <p:cNvSpPr txBox="1"/>
          <p:nvPr/>
        </p:nvSpPr>
        <p:spPr>
          <a:xfrm>
            <a:off x="8265983" y="1918012"/>
            <a:ext cx="32598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Millaisia näkemyksiä tulevaisuuksista on?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D110C997-5C0C-B619-B56B-1689074F1FD7}"/>
              </a:ext>
            </a:extLst>
          </p:cNvPr>
          <p:cNvSpPr txBox="1"/>
          <p:nvPr/>
        </p:nvSpPr>
        <p:spPr>
          <a:xfrm>
            <a:off x="7929411" y="2745832"/>
            <a:ext cx="3695888" cy="1859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Kokonaisvaltainen hyvinvointi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Hyvinvointi investointina </a:t>
            </a:r>
            <a:endParaRPr kumimoji="0" lang="fi-FI" sz="213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Transhumanismi</a:t>
            </a:r>
            <a:endParaRPr kumimoji="0" lang="fi-FI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1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8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F5F5766-1B4F-FF6D-22A4-DC407A68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400" err="1"/>
              <a:t>Miten</a:t>
            </a:r>
            <a:r>
              <a:rPr lang="en-US" sz="6400"/>
              <a:t> </a:t>
            </a:r>
            <a:r>
              <a:rPr lang="en-US" sz="6400" err="1"/>
              <a:t>edistämme</a:t>
            </a:r>
            <a:r>
              <a:rPr lang="en-US" sz="6400"/>
              <a:t> </a:t>
            </a:r>
            <a:r>
              <a:rPr lang="en-US" sz="6400" err="1"/>
              <a:t>kokonaisvaltaista</a:t>
            </a:r>
            <a:r>
              <a:rPr lang="en-US" sz="6400"/>
              <a:t> </a:t>
            </a:r>
            <a:r>
              <a:rPr lang="en-US" sz="6400" err="1"/>
              <a:t>hyvinvointia</a:t>
            </a:r>
            <a:r>
              <a:rPr lang="en-US" sz="6400"/>
              <a:t>?</a:t>
            </a:r>
            <a:endParaRPr lang="fi-FI" sz="6400"/>
          </a:p>
        </p:txBody>
      </p:sp>
    </p:spTree>
    <p:extLst>
      <p:ext uri="{BB962C8B-B14F-4D97-AF65-F5344CB8AC3E}">
        <p14:creationId xmlns:p14="http://schemas.microsoft.com/office/powerpoint/2010/main" val="200134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470D39C0-C21C-42FF-490E-03901ABF1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799318" y="1636492"/>
            <a:ext cx="2655325" cy="2790000"/>
            <a:chOff x="4746505" y="1971170"/>
            <a:chExt cx="2981494" cy="3132715"/>
          </a:xfrm>
          <a:solidFill>
            <a:srgbClr val="FFE000"/>
          </a:solidFill>
        </p:grpSpPr>
        <p:sp>
          <p:nvSpPr>
            <p:cNvPr id="5" name="Tasakylkinen kolmio 4">
              <a:extLst>
                <a:ext uri="{FF2B5EF4-FFF2-40B4-BE49-F238E27FC236}">
                  <a16:creationId xmlns:a16="http://schemas.microsoft.com/office/drawing/2014/main" id="{6674DA0F-A74B-78D8-DCBF-9A8355A38468}"/>
                </a:ext>
              </a:extLst>
            </p:cNvPr>
            <p:cNvSpPr/>
            <p:nvPr/>
          </p:nvSpPr>
          <p:spPr>
            <a:xfrm>
              <a:off x="4991100" y="1971170"/>
              <a:ext cx="2441829" cy="2105025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222DF1C5-950E-9883-0273-EC72D7118479}"/>
                </a:ext>
              </a:extLst>
            </p:cNvPr>
            <p:cNvGrpSpPr/>
            <p:nvPr/>
          </p:nvGrpSpPr>
          <p:grpSpPr>
            <a:xfrm>
              <a:off x="7048440" y="2421268"/>
              <a:ext cx="679559" cy="608492"/>
              <a:chOff x="6961641" y="2706901"/>
              <a:chExt cx="679559" cy="608492"/>
            </a:xfrm>
            <a:grpFill/>
          </p:grpSpPr>
          <p:sp>
            <p:nvSpPr>
              <p:cNvPr id="16" name="Tasakylkinen kolmio 15">
                <a:extLst>
                  <a:ext uri="{FF2B5EF4-FFF2-40B4-BE49-F238E27FC236}">
                    <a16:creationId xmlns:a16="http://schemas.microsoft.com/office/drawing/2014/main" id="{2BBF82C3-AB44-4756-072A-D046797A732C}"/>
                  </a:ext>
                </a:extLst>
              </p:cNvPr>
              <p:cNvSpPr/>
              <p:nvPr/>
            </p:nvSpPr>
            <p:spPr>
              <a:xfrm rot="3600000">
                <a:off x="6932341" y="29198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7" name="Tasakylkinen kolmio 16">
                <a:extLst>
                  <a:ext uri="{FF2B5EF4-FFF2-40B4-BE49-F238E27FC236}">
                    <a16:creationId xmlns:a16="http://schemas.microsoft.com/office/drawing/2014/main" id="{A0E96C30-2DA2-B39B-3CA4-DCFF27FF51D5}"/>
                  </a:ext>
                </a:extLst>
              </p:cNvPr>
              <p:cNvSpPr/>
              <p:nvPr/>
            </p:nvSpPr>
            <p:spPr>
              <a:xfrm rot="3600000">
                <a:off x="7245650" y="27362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7026183C-49DB-0D9E-6AA6-84D8F944F31A}"/>
                </a:ext>
              </a:extLst>
            </p:cNvPr>
            <p:cNvGrpSpPr/>
            <p:nvPr/>
          </p:nvGrpSpPr>
          <p:grpSpPr>
            <a:xfrm rot="3600000">
              <a:off x="4710971" y="2500175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14" name="Tasakylkinen kolmio 13">
                <a:extLst>
                  <a:ext uri="{FF2B5EF4-FFF2-40B4-BE49-F238E27FC236}">
                    <a16:creationId xmlns:a16="http://schemas.microsoft.com/office/drawing/2014/main" id="{1FCCA580-E158-7B43-BA78-5F139890ADF7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5" name="Tasakylkinen kolmio 14">
                <a:extLst>
                  <a:ext uri="{FF2B5EF4-FFF2-40B4-BE49-F238E27FC236}">
                    <a16:creationId xmlns:a16="http://schemas.microsoft.com/office/drawing/2014/main" id="{CD8DC819-C6D0-0371-85E5-47A8E7C112AD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Ryhmä 10">
              <a:extLst>
                <a:ext uri="{FF2B5EF4-FFF2-40B4-BE49-F238E27FC236}">
                  <a16:creationId xmlns:a16="http://schemas.microsoft.com/office/drawing/2014/main" id="{5E2205C8-3103-26FA-1C47-39731CF03F38}"/>
                </a:ext>
              </a:extLst>
            </p:cNvPr>
            <p:cNvGrpSpPr/>
            <p:nvPr/>
          </p:nvGrpSpPr>
          <p:grpSpPr>
            <a:xfrm rot="7200000">
              <a:off x="5871996" y="4459860"/>
              <a:ext cx="679559" cy="608492"/>
              <a:chOff x="7114041" y="2859301"/>
              <a:chExt cx="679559" cy="608492"/>
            </a:xfrm>
            <a:grpFill/>
          </p:grpSpPr>
          <p:sp>
            <p:nvSpPr>
              <p:cNvPr id="12" name="Tasakylkinen kolmio 11">
                <a:extLst>
                  <a:ext uri="{FF2B5EF4-FFF2-40B4-BE49-F238E27FC236}">
                    <a16:creationId xmlns:a16="http://schemas.microsoft.com/office/drawing/2014/main" id="{8B9FB29F-6DE5-FFC0-0A07-45A8678BF8EE}"/>
                  </a:ext>
                </a:extLst>
              </p:cNvPr>
              <p:cNvSpPr/>
              <p:nvPr/>
            </p:nvSpPr>
            <p:spPr>
              <a:xfrm rot="3600000">
                <a:off x="7084741" y="3072243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13" name="Tasakylkinen kolmio 12">
                <a:extLst>
                  <a:ext uri="{FF2B5EF4-FFF2-40B4-BE49-F238E27FC236}">
                    <a16:creationId xmlns:a16="http://schemas.microsoft.com/office/drawing/2014/main" id="{C4F7CD4D-52B5-6674-7EB8-71F941ABAF99}"/>
                  </a:ext>
                </a:extLst>
              </p:cNvPr>
              <p:cNvSpPr/>
              <p:nvPr/>
            </p:nvSpPr>
            <p:spPr>
              <a:xfrm rot="3600000">
                <a:off x="7398050" y="2888601"/>
                <a:ext cx="424850" cy="36625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BAADD948-4687-B9E1-A53C-271BCE71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6512"/>
            <a:ext cx="10080624" cy="1632181"/>
          </a:xfrm>
        </p:spPr>
        <p:txBody>
          <a:bodyPr anchor="ctr"/>
          <a:lstStyle/>
          <a:p>
            <a:r>
              <a:rPr lang="en-US" err="1"/>
              <a:t>Demokratian</a:t>
            </a:r>
            <a:r>
              <a:rPr lang="en-US"/>
              <a:t> </a:t>
            </a:r>
            <a:r>
              <a:rPr lang="en-US" err="1"/>
              <a:t>kamppailu</a:t>
            </a:r>
            <a:r>
              <a:rPr lang="en-US"/>
              <a:t> </a:t>
            </a:r>
            <a:r>
              <a:rPr lang="en-US" err="1"/>
              <a:t>kovenee</a:t>
            </a:r>
            <a:endParaRPr lang="fi-FI"/>
          </a:p>
        </p:txBody>
      </p:sp>
      <p:pic>
        <p:nvPicPr>
          <p:cNvPr id="20" name="Kuva 19" descr="Työntö">
            <a:extLst>
              <a:ext uri="{FF2B5EF4-FFF2-40B4-BE49-F238E27FC236}">
                <a16:creationId xmlns:a16="http://schemas.microsoft.com/office/drawing/2014/main" id="{D41D5796-6810-4BC6-5CB7-5C845753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3" y="1382332"/>
            <a:ext cx="2334970" cy="859611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427ABCC5-794A-A5FF-F4DA-7572D7BE0DD9}"/>
              </a:ext>
            </a:extLst>
          </p:cNvPr>
          <p:cNvSpPr txBox="1"/>
          <p:nvPr/>
        </p:nvSpPr>
        <p:spPr>
          <a:xfrm>
            <a:off x="790534" y="1918012"/>
            <a:ext cx="29058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muuttuu nyt?</a:t>
            </a:r>
          </a:p>
        </p:txBody>
      </p:sp>
      <p:sp>
        <p:nvSpPr>
          <p:cNvPr id="23" name="Tekstin paikkamerkki 2">
            <a:extLst>
              <a:ext uri="{FF2B5EF4-FFF2-40B4-BE49-F238E27FC236}">
                <a16:creationId xmlns:a16="http://schemas.microsoft.com/office/drawing/2014/main" id="{3535F2F8-5A28-4A54-85EC-0B440AD1B4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99" y="2372168"/>
            <a:ext cx="3905727" cy="1889720"/>
          </a:xfrm>
        </p:spPr>
        <p:txBody>
          <a:bodyPr/>
          <a:lstStyle/>
          <a:p>
            <a:pPr marL="0" indent="0" algn="l">
              <a:buNone/>
            </a:pPr>
            <a:r>
              <a:rPr lang="fi-FI" sz="2130"/>
              <a:t>Demokratioiden kriisi syvenee</a:t>
            </a:r>
          </a:p>
          <a:p>
            <a:pPr marL="0" indent="0" algn="l">
              <a:buNone/>
            </a:pPr>
            <a:r>
              <a:rPr lang="fi-FI" sz="2130"/>
              <a:t>Geopoliittiset jännitteet lisääntyvät</a:t>
            </a:r>
          </a:p>
          <a:p>
            <a:pPr marL="0" indent="0" algn="l">
              <a:buNone/>
            </a:pPr>
            <a:r>
              <a:rPr lang="fi-FI" sz="2130"/>
              <a:t>Autoritäärisyys kasvussa</a:t>
            </a:r>
          </a:p>
          <a:p>
            <a:pPr marL="0" indent="0" algn="l">
              <a:buNone/>
            </a:pPr>
            <a:r>
              <a:rPr lang="fi-FI" sz="2130"/>
              <a:t>Informaatiovaikuttaminen kärjistää ilmapiiriä</a:t>
            </a:r>
          </a:p>
        </p:txBody>
      </p:sp>
      <p:pic>
        <p:nvPicPr>
          <p:cNvPr id="19" name="Kuva 18" descr="Paino">
            <a:extLst>
              <a:ext uri="{FF2B5EF4-FFF2-40B4-BE49-F238E27FC236}">
                <a16:creationId xmlns:a16="http://schemas.microsoft.com/office/drawing/2014/main" id="{93BBDD58-7326-3564-33A7-16C6C65C7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95" y="4393478"/>
            <a:ext cx="1944793" cy="859611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F74CF8C2-8CC4-AED2-A88D-2FFE080B9FAE}"/>
              </a:ext>
            </a:extLst>
          </p:cNvPr>
          <p:cNvSpPr txBox="1"/>
          <p:nvPr/>
        </p:nvSpPr>
        <p:spPr>
          <a:xfrm>
            <a:off x="4559544" y="4934261"/>
            <a:ext cx="3072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Mikä estää muutosta?</a:t>
            </a:r>
          </a:p>
        </p:txBody>
      </p:sp>
      <p:sp>
        <p:nvSpPr>
          <p:cNvPr id="24" name="Tekstin paikkamerkki 2">
            <a:extLst>
              <a:ext uri="{FF2B5EF4-FFF2-40B4-BE49-F238E27FC236}">
                <a16:creationId xmlns:a16="http://schemas.microsoft.com/office/drawing/2014/main" id="{77824205-F9A5-4901-8075-ED221BF55356}"/>
              </a:ext>
            </a:extLst>
          </p:cNvPr>
          <p:cNvSpPr txBox="1">
            <a:spLocks/>
          </p:cNvSpPr>
          <p:nvPr/>
        </p:nvSpPr>
        <p:spPr>
          <a:xfrm>
            <a:off x="2884858" y="5301776"/>
            <a:ext cx="6436740" cy="2075991"/>
          </a:xfrm>
          <a:prstGeom prst="rect">
            <a:avLst/>
          </a:prstGeom>
        </p:spPr>
        <p:txBody>
          <a:bodyPr/>
          <a:lstStyle>
            <a:lvl1pPr marL="239178" indent="-239178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133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6239" indent="-237061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5415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60943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Yhteiskunnallisen mielikuvituksen puute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Lyhytjänteisyys ja oman edun tavoittelu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Sääntöpohjaisen maailmanjärjestyksen horjuminen</a:t>
            </a:r>
          </a:p>
        </p:txBody>
      </p:sp>
      <p:pic>
        <p:nvPicPr>
          <p:cNvPr id="21" name="Kuva 20" descr="Imu">
            <a:extLst>
              <a:ext uri="{FF2B5EF4-FFF2-40B4-BE49-F238E27FC236}">
                <a16:creationId xmlns:a16="http://schemas.microsoft.com/office/drawing/2014/main" id="{0DC51643-1E54-7070-4E9E-5A12A0AE0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466" y="1382332"/>
            <a:ext cx="1341236" cy="859611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8DCFCACA-389A-2F0B-F64F-6F0656C372CB}"/>
              </a:ext>
            </a:extLst>
          </p:cNvPr>
          <p:cNvSpPr txBox="1"/>
          <p:nvPr/>
        </p:nvSpPr>
        <p:spPr>
          <a:xfrm>
            <a:off x="8265983" y="1918012"/>
            <a:ext cx="32598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Millaisia näkemyksiä tulevaisuuksista on?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0BB983EE-15C0-92B4-100E-B0721999D38A}"/>
              </a:ext>
            </a:extLst>
          </p:cNvPr>
          <p:cNvSpPr txBox="1"/>
          <p:nvPr/>
        </p:nvSpPr>
        <p:spPr>
          <a:xfrm>
            <a:off x="7860959" y="2656676"/>
            <a:ext cx="3665795" cy="1859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Vahva luottamus ja osallisuus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Globaali demokratia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5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Murrosten lietsonta ja maailmansota</a:t>
            </a:r>
          </a:p>
        </p:txBody>
      </p:sp>
    </p:spTree>
    <p:extLst>
      <p:ext uri="{BB962C8B-B14F-4D97-AF65-F5344CB8AC3E}">
        <p14:creationId xmlns:p14="http://schemas.microsoft.com/office/powerpoint/2010/main" val="1826930733"/>
      </p:ext>
    </p:extLst>
  </p:cSld>
  <p:clrMapOvr>
    <a:masterClrMapping/>
  </p:clrMapOvr>
</p:sld>
</file>

<file path=ppt/theme/theme1.xml><?xml version="1.0" encoding="utf-8"?>
<a:theme xmlns:a="http://schemas.openxmlformats.org/drawingml/2006/main" name="Layout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_kalvopohja_FI_2020" id="{46029411-B0C6-41F2-9826-EF0E0918CB6B}" vid="{CF581CB1-4167-42C5-AED4-174C2352D1C7}"/>
    </a:ext>
  </a:extLst>
</a:theme>
</file>

<file path=ppt/theme/theme2.xml><?xml version="1.0" encoding="utf-8"?>
<a:theme xmlns:a="http://schemas.openxmlformats.org/drawingml/2006/main" name="1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3.xml><?xml version="1.0" encoding="utf-8"?>
<a:theme xmlns:a="http://schemas.openxmlformats.org/drawingml/2006/main" name="2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4.xml><?xml version="1.0" encoding="utf-8"?>
<a:theme xmlns:a="http://schemas.openxmlformats.org/drawingml/2006/main" name="3_Layout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_kalvopohja_FI_2020" id="{46029411-B0C6-41F2-9826-EF0E0918CB6B}" vid="{CF581CB1-4167-42C5-AED4-174C2352D1C7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ti" ma:contentTypeID="0x010100B0DDA9A39DD8ED468B8120B27AA24BBC" ma:contentTypeVersion="11" ma:contentTypeDescription="Luo uusi asiakirja." ma:contentTypeScope="" ma:versionID="24bfe930d8612075759a47d5a30b33e1">
  <xsd:schema xmlns:xsd="http://www.w3.org/2001/XMLSchema" xmlns:xs="http://www.w3.org/2001/XMLSchema" xmlns:p="http://schemas.microsoft.com/office/2006/metadata/properties" xmlns:ns2="a1308579-35ee-4f1e-ae74-00772dad40d8" xmlns:ns3="ee52f390-8f3a-4c93-ac8c-db04c524f4c5" targetNamespace="http://schemas.microsoft.com/office/2006/metadata/properties" ma:root="true" ma:fieldsID="b0067f5f89a576313969aa2112a132ca" ns2:_="" ns3:_="">
    <xsd:import namespace="a1308579-35ee-4f1e-ae74-00772dad40d8"/>
    <xsd:import namespace="ee52f390-8f3a-4c93-ac8c-db04c524f4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08579-35ee-4f1e-ae74-00772dad40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0b244f7c-65aa-48fb-9d13-422c763cce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2f390-8f3a-4c93-ac8c-db04c524f4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308579-35ee-4f1e-ae74-00772dad40d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1A08D0-2031-47E9-9E92-EBF1DF1733AD}">
  <ds:schemaRefs>
    <ds:schemaRef ds:uri="a1308579-35ee-4f1e-ae74-00772dad40d8"/>
    <ds:schemaRef ds:uri="ee52f390-8f3a-4c93-ac8c-db04c524f4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81ADF9-6BED-4CC8-B033-CF7D17F934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2FB15B-B614-4BF6-9C9E-1930AF0A589D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ee52f390-8f3a-4c93-ac8c-db04c524f4c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a1308579-35ee-4f1e-ae74-00772dad40d8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b01220f1-ab94-4936-86d7-f3b40f38f4b7}" enabled="0" method="" siteId="{b01220f1-ab94-4936-86d7-f3b40f38f4b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Sitra_kalvopohja_FI_2020</Template>
  <TotalTime>1748</TotalTime>
  <Words>620</Words>
  <Application>Microsoft Office PowerPoint</Application>
  <PresentationFormat>Laajakuva</PresentationFormat>
  <Paragraphs>215</Paragraphs>
  <Slides>25</Slides>
  <Notes>25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Georgia</vt:lpstr>
      <vt:lpstr>Lucida Grande</vt:lpstr>
      <vt:lpstr>Layoutpohjat</vt:lpstr>
      <vt:lpstr>1_Layoutpohjat</vt:lpstr>
      <vt:lpstr>2_Layoutpohjat</vt:lpstr>
      <vt:lpstr>3_Layoutpohjat</vt:lpstr>
      <vt:lpstr>PowerPoint-esitys</vt:lpstr>
      <vt:lpstr>Elämme postnormaalissa yllätysten ajassa</vt:lpstr>
      <vt:lpstr>Muutosten kokonaiskuva</vt:lpstr>
      <vt:lpstr>Tulevaisuuskolmio auttaa hahmottamaan mahdollisia tulevaisuuksia</vt:lpstr>
      <vt:lpstr>Luonnon kantokyky murenee</vt:lpstr>
      <vt:lpstr>Miten rakennamme reilua ja kestävää maailmaa?</vt:lpstr>
      <vt:lpstr>Hyvinvoinnin haasteet kasvavat</vt:lpstr>
      <vt:lpstr>Miten edistämme kokonaisvaltaista hyvinvointia?</vt:lpstr>
      <vt:lpstr>Demokratian kamppailu kovenee</vt:lpstr>
      <vt:lpstr>Miten vahvistamme luottamusta ja laaja-alaista osallisuutta?</vt:lpstr>
      <vt:lpstr>Kilpailu digivallasta kiihtyy</vt:lpstr>
      <vt:lpstr>Millaiseksi muovaamme digimaailman pelisäännöt?</vt:lpstr>
      <vt:lpstr>Talouden perusta rakoilee</vt:lpstr>
      <vt:lpstr>Miten siirrymme korjaavaan ja uusintavaan talouteen?</vt:lpstr>
      <vt:lpstr>Mahdollisuuksia on paljon</vt:lpstr>
      <vt:lpstr>Heikot signaalit haastavat pohtimaan toisenlaisia tulevaisuuksia</vt:lpstr>
      <vt:lpstr>Heikot signaalit auttavat ajattelemaan toisenlaisia tulevaisuuksia</vt:lpstr>
      <vt:lpstr>PowerPoint-esitys</vt:lpstr>
      <vt:lpstr>PowerPoint-esitys</vt:lpstr>
      <vt:lpstr>Tulevaisuustötterö</vt:lpstr>
      <vt:lpstr>Tulevaisuustötterö on usein liian kapea</vt:lpstr>
      <vt:lpstr>Tulevaisuusajattelun periaatteet</vt:lpstr>
      <vt:lpstr>Ota tulevaisuus haltuun!</vt:lpstr>
      <vt:lpstr>Työkaluja tulevaisuusajattelun tueksi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Megatrendit 2023</dc:title>
  <dc:subject/>
  <dc:creator>Rekola Sanna</dc:creator>
  <cp:lastModifiedBy>Kuparinen Noora</cp:lastModifiedBy>
  <cp:revision>6</cp:revision>
  <cp:lastPrinted>2023-01-18T14:54:25Z</cp:lastPrinted>
  <dcterms:created xsi:type="dcterms:W3CDTF">2022-11-17T11:22:34Z</dcterms:created>
  <dcterms:modified xsi:type="dcterms:W3CDTF">2023-04-27T06:26:41Z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0x010100B0DDA9A39DD8ED468B8120B27AA24BBC</vt:lpwstr>
  </property>
  <property fmtid="{D5CDD505-2E9C-101B-9397-08002B2CF9AE}" pid="3" name="Arkistointiluokka">
    <vt:lpwstr/>
  </property>
  <property fmtid="{D5CDD505-2E9C-101B-9397-08002B2CF9AE}" pid="4" name="m1b612f04ed641ef84700b625686da1a">
    <vt:lpwstr/>
  </property>
  <property fmtid="{D5CDD505-2E9C-101B-9397-08002B2CF9AE}" pid="5" name="MediaServiceImageTags">
    <vt:lpwstr/>
  </property>
  <property fmtid="{D5CDD505-2E9C-101B-9397-08002B2CF9AE}" pid="6" name="TaxCatchAll">
    <vt:lpwstr/>
  </property>
</Properties>
</file>