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5" r:id="rId4"/>
    <p:sldId id="260" r:id="rId5"/>
    <p:sldId id="272" r:id="rId6"/>
    <p:sldId id="279" r:id="rId7"/>
    <p:sldId id="274" r:id="rId8"/>
    <p:sldId id="262" r:id="rId9"/>
    <p:sldId id="288" r:id="rId10"/>
    <p:sldId id="261" r:id="rId11"/>
    <p:sldId id="286" r:id="rId12"/>
    <p:sldId id="287" r:id="rId13"/>
    <p:sldId id="273" r:id="rId14"/>
    <p:sldId id="263" r:id="rId15"/>
    <p:sldId id="276" r:id="rId16"/>
    <p:sldId id="277" r:id="rId17"/>
    <p:sldId id="280" r:id="rId18"/>
    <p:sldId id="265" r:id="rId19"/>
    <p:sldId id="266" r:id="rId20"/>
    <p:sldId id="267" r:id="rId21"/>
    <p:sldId id="268" r:id="rId22"/>
    <p:sldId id="281" r:id="rId23"/>
    <p:sldId id="269" r:id="rId24"/>
    <p:sldId id="282" r:id="rId25"/>
    <p:sldId id="270" r:id="rId26"/>
    <p:sldId id="283" r:id="rId27"/>
    <p:sldId id="284" r:id="rId28"/>
    <p:sldId id="278" r:id="rId29"/>
    <p:sldId id="271" r:id="rId30"/>
    <p:sldId id="285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94718" autoAdjust="0"/>
  </p:normalViewPr>
  <p:slideViewPr>
    <p:cSldViewPr>
      <p:cViewPr varScale="1">
        <p:scale>
          <a:sx n="81" d="100"/>
          <a:sy n="81" d="100"/>
        </p:scale>
        <p:origin x="-1392" y="-84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fi-FI" smtClean="0">
                <a:latin typeface="Arial" pitchFamily="34" charset="0"/>
                <a:cs typeface="Arial" pitchFamily="34" charset="0"/>
              </a:rPr>
              <a:pPr/>
              <a:t>26.11.2010</a:t>
            </a:fld>
            <a:endParaRPr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fi-FI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fi-FI" smtClean="0"/>
              <a:pPr/>
              <a:t>26.11.2010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add the presentation’s main title</a:t>
            </a:r>
            <a:endParaRPr lang="fi-FI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Subtitle and date (move higher if title is only one line)</a:t>
            </a:r>
            <a:endParaRPr lang="fi-FI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noProof="0" smtClean="0"/>
              <a:t>www.pwc.com</a:t>
            </a:r>
            <a:endParaRPr lang="fi-FI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add the presentation’s main title</a:t>
            </a:r>
            <a:endParaRPr lang="fi-FI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Subtitle and date (move higher if title is only one line)</a:t>
            </a:r>
            <a:endParaRPr lang="fi-FI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noProof="0" smtClean="0"/>
              <a:t>www.pwc.com</a:t>
            </a:r>
            <a:endParaRPr lang="fi-FI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i-FI" noProof="0" smtClean="0"/>
              <a:t>Click icon to add picture</a:t>
            </a:r>
            <a:endParaRPr lang="fi-FI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add the presentation’s main title</a:t>
            </a:r>
            <a:endParaRPr lang="fi-FI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Subtitle and date (move higher if title is only one line)</a:t>
            </a:r>
            <a:endParaRPr lang="fi-FI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noProof="0" smtClean="0"/>
              <a:t>www.pwc.com</a:t>
            </a:r>
            <a:endParaRPr lang="fi-FI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add the presentation’s main title</a:t>
            </a:r>
            <a:endParaRPr lang="fi-FI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Subtitle and date (move higher if title is only one line)</a:t>
            </a:r>
            <a:endParaRPr lang="fi-FI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noProof="0" smtClean="0"/>
              <a:t>www.pwc.com</a:t>
            </a:r>
            <a:endParaRPr lang="fi-FI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fi-FI" noProof="0" smtClean="0"/>
              <a:t>Click icon to add picture</a:t>
            </a:r>
            <a:endParaRPr lang="fi-FI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32" name="PwCFirm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add the presentation’s main title</a:t>
            </a:r>
            <a:endParaRPr lang="fi-FI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Subtitle and date (move higher if title is only one line)</a:t>
            </a:r>
            <a:endParaRPr lang="fi-FI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noProof="0" smtClean="0"/>
              <a:t>www.pwc.com</a:t>
            </a:r>
            <a:endParaRPr lang="fi-FI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i-FI" noProof="0" smtClean="0"/>
              <a:t>Add legal and copyright disclaimers here.</a:t>
            </a:r>
            <a:endParaRPr lang="fi-FI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fi-FI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 smtClean="0"/>
              <a:t>Click to edit</a:t>
            </a:r>
            <a:br>
              <a:rPr lang="fi-FI" noProof="0" smtClean="0"/>
            </a:br>
            <a:r>
              <a:rPr lang="fi-FI" noProof="0" smtClean="0"/>
              <a:t>Master title style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Kohti suunnittelu- ja konsulttialan tulevaisuutta</a:t>
            </a: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noProof="0" dirty="0" smtClean="0"/>
              <a:t>Kohti suunnittelu- ja konsulttialan tulevaisuutta</a:t>
            </a:r>
            <a:endParaRPr lang="fi-FI" noProof="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95475" y="2286000"/>
            <a:ext cx="5343525" cy="914401"/>
          </a:xfrm>
        </p:spPr>
        <p:txBody>
          <a:bodyPr/>
          <a:lstStyle/>
          <a:p>
            <a:r>
              <a:rPr lang="fi-FI" dirty="0" smtClean="0"/>
              <a:t>SKOL-YTN Tulevaisuushankkeen loppuseminaari</a:t>
            </a:r>
          </a:p>
          <a:p>
            <a:r>
              <a:rPr lang="fi-FI" dirty="0" smtClean="0"/>
              <a:t>30.11.2010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noProof="0" smtClean="0"/>
              <a:t>www.pwc.com</a:t>
            </a:r>
            <a:endParaRPr lang="fi-FI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Suomalainen osaaminen on vielä kilpailuetu</a:t>
            </a:r>
            <a:endParaRPr 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828800"/>
            <a:ext cx="8077200" cy="4419600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Ammatillisen </a:t>
            </a:r>
            <a:r>
              <a:rPr lang="fi-FI" dirty="0" smtClean="0"/>
              <a:t>osaamisen </a:t>
            </a:r>
            <a:r>
              <a:rPr lang="fi-FI" dirty="0" smtClean="0"/>
              <a:t>taso on yhä korkeaa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Suomalaisella yrityksellä on vielä etumatkaa  vaativissa suunnittelutehtävissä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Asiakkaat </a:t>
            </a:r>
            <a:r>
              <a:rPr lang="fi-FI" dirty="0" smtClean="0"/>
              <a:t>toivovat </a:t>
            </a:r>
            <a:r>
              <a:rPr lang="fi-FI" dirty="0" smtClean="0"/>
              <a:t>asiantuntijoilta </a:t>
            </a:r>
            <a:r>
              <a:rPr lang="fi-FI" dirty="0" smtClean="0"/>
              <a:t>lisää </a:t>
            </a:r>
            <a:r>
              <a:rPr lang="fi-FI" dirty="0" smtClean="0"/>
              <a:t>kansainvälistä </a:t>
            </a:r>
            <a:r>
              <a:rPr lang="fi-FI" dirty="0" smtClean="0"/>
              <a:t>kokemusta </a:t>
            </a:r>
            <a:endParaRPr lang="fi-FI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Suomalaisilla on haasteita englannin kielen taidossa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Kasvumaiden valtakieliä ei osata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Myyntitoiminta, asiakasrajapinnassa toimiminen ja myynnin johtaminen on uutta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Kilpailuetu </a:t>
            </a:r>
            <a:r>
              <a:rPr lang="fi-FI" dirty="0" smtClean="0"/>
              <a:t>katoaa </a:t>
            </a:r>
            <a:r>
              <a:rPr lang="fi-FI" dirty="0" smtClean="0"/>
              <a:t>ellei löydetä osaamisalueita, joissa ollaan globaalisti johtavia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endParaRPr lang="en-GB" dirty="0" smtClean="0"/>
          </a:p>
          <a:p>
            <a:endParaRPr lang="fi-FI" i="1" dirty="0" smtClean="0"/>
          </a:p>
          <a:p>
            <a:endParaRPr lang="fi-FI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Työvoiman jousto toimii Suomessa</a:t>
            </a:r>
            <a:endParaRPr 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828800"/>
            <a:ext cx="8077200" cy="4419600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Joustava </a:t>
            </a:r>
            <a:r>
              <a:rPr lang="fi-FI" sz="2400" dirty="0" smtClean="0"/>
              <a:t>työaika toimii </a:t>
            </a:r>
            <a:endParaRPr lang="fi-FI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Lomautuksia tehdään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Irtisanominen Suomessa on halpaa kehittyneihin maihin verrattuna</a:t>
            </a:r>
          </a:p>
          <a:p>
            <a:pPr marL="273050" indent="-273050">
              <a:buFont typeface="Arial" pitchFamily="34" charset="0"/>
              <a:buChar char="•"/>
            </a:pPr>
            <a:endParaRPr lang="fi-FI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Kotimaisen freelancer-markkinan syntyminen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Ulkomaisen freelancer- ja alihankkijamarkkinan hyödyntäminen</a:t>
            </a:r>
          </a:p>
          <a:p>
            <a:endParaRPr lang="fi-FI" sz="2400" dirty="0" smtClean="0"/>
          </a:p>
          <a:p>
            <a:pPr>
              <a:buFont typeface="Arial" pitchFamily="34" charset="0"/>
              <a:buChar char="•"/>
            </a:pPr>
            <a:endParaRPr lang="fi-FI" sz="2400" i="1" dirty="0" smtClean="0"/>
          </a:p>
          <a:p>
            <a:endParaRPr lang="en-GB" sz="2400" dirty="0" smtClean="0"/>
          </a:p>
          <a:p>
            <a:endParaRPr lang="fi-FI" sz="2400" i="1" dirty="0" smtClean="0"/>
          </a:p>
          <a:p>
            <a:endParaRPr lang="fi-FI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Suomalaisten yritysten </a:t>
            </a:r>
            <a:r>
              <a:rPr lang="fi-FI" dirty="0" err="1" smtClean="0"/>
              <a:t>palvelutarjoama</a:t>
            </a:r>
            <a:r>
              <a:rPr lang="fi-FI" dirty="0" smtClean="0"/>
              <a:t> on kattava</a:t>
            </a:r>
            <a:endParaRPr 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828800"/>
            <a:ext cx="8077200" cy="4419600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Suunnittelu on ollut teollisuuden verkostoitumisen suuri hyötyjä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Yritysten </a:t>
            </a:r>
            <a:r>
              <a:rPr lang="fi-FI" sz="2400" dirty="0" smtClean="0"/>
              <a:t>tarjoama on pysynyt melko muuttumattomana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Yritysten tarjoama </a:t>
            </a:r>
            <a:r>
              <a:rPr lang="fi-FI" sz="2400" dirty="0" smtClean="0"/>
              <a:t>on usein erittäin </a:t>
            </a:r>
            <a:r>
              <a:rPr lang="fi-FI" sz="2400" dirty="0" smtClean="0"/>
              <a:t>laaja kattaen useita toimialoja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Globaali </a:t>
            </a:r>
            <a:r>
              <a:rPr lang="fi-FI" sz="2400" dirty="0" smtClean="0"/>
              <a:t>toiminta haastaa johdon ja yrityksen kokonaan uudella tavalla</a:t>
            </a:r>
          </a:p>
          <a:p>
            <a:pPr marL="273050" indent="-273050">
              <a:buFont typeface="Arial" pitchFamily="34" charset="0"/>
              <a:buChar char="•"/>
            </a:pPr>
            <a:endParaRPr lang="fi-FI" sz="2400" dirty="0" smtClean="0"/>
          </a:p>
          <a:p>
            <a:pPr>
              <a:buFont typeface="Arial" pitchFamily="34" charset="0"/>
              <a:buChar char="•"/>
            </a:pPr>
            <a:endParaRPr lang="fi-FI" sz="2400" dirty="0" smtClean="0"/>
          </a:p>
          <a:p>
            <a:pPr>
              <a:buFont typeface="Arial" pitchFamily="34" charset="0"/>
              <a:buChar char="•"/>
            </a:pPr>
            <a:endParaRPr lang="fi-FI" sz="2400" i="1" dirty="0" smtClean="0"/>
          </a:p>
          <a:p>
            <a:endParaRPr lang="en-GB" sz="2400" dirty="0" smtClean="0"/>
          </a:p>
          <a:p>
            <a:endParaRPr lang="fi-FI" sz="2400" i="1" dirty="0" smtClean="0"/>
          </a:p>
          <a:p>
            <a:endParaRPr lang="fi-FI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i-FI" dirty="0" smtClean="0">
                <a:latin typeface="Georgia" pitchFamily="18" charset="0"/>
              </a:rPr>
              <a:t>Mitä pitäisi kehittää? </a:t>
            </a:r>
            <a:br>
              <a:rPr lang="fi-FI" dirty="0" smtClean="0">
                <a:latin typeface="Georgia" pitchFamily="18" charset="0"/>
              </a:rPr>
            </a:br>
            <a:endParaRPr lang="fi-FI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i-FI" dirty="0" smtClean="0">
                <a:latin typeface="Georgia" pitchFamily="18" charset="0"/>
              </a:rPr>
              <a:t>Haasteet ja kehitysalueet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dirty="0" smtClean="0">
                <a:latin typeface="Georgia" pitchFamily="18" charset="0"/>
              </a:rPr>
              <a:t>Yritysten haasteet heijastuvat globalisaation vaikutuksina</a:t>
            </a:r>
            <a:br>
              <a:rPr lang="fi-FI" dirty="0" smtClean="0">
                <a:latin typeface="Georgia" pitchFamily="18" charset="0"/>
              </a:rPr>
            </a:b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92" y="1752600"/>
            <a:ext cx="8903408" cy="3897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indent="-274320">
              <a:spcAft>
                <a:spcPts val="600"/>
              </a:spcAft>
            </a:pPr>
            <a:r>
              <a:rPr lang="fi-FI" dirty="0" smtClean="0">
                <a:latin typeface="Georgia" pitchFamily="18" charset="0"/>
              </a:rPr>
              <a:t>Mitä tavoittelemme ja miten?    </a:t>
            </a:r>
            <a:r>
              <a:rPr lang="fi-FI" sz="5400" b="0" i="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fi-FI" sz="5400" b="0" i="0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fi-FI" b="0" i="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i-FI" dirty="0" smtClean="0">
                <a:latin typeface="Georgia" pitchFamily="18" charset="0"/>
              </a:rPr>
              <a:t>Tavoitteet ja toimenpiteet kilpailukyvyn edistämiseksi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Suunnittelu- ja konsulttialan </a:t>
            </a:r>
            <a:r>
              <a:rPr lang="fi-FI" dirty="0" smtClean="0"/>
              <a:t>tavoitetila 2015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724400"/>
          </a:xfrm>
        </p:spPr>
        <p:txBody>
          <a:bodyPr/>
          <a:lstStyle/>
          <a:p>
            <a:pPr algn="ctr"/>
            <a:endParaRPr lang="fi-FI" b="1" i="1" dirty="0" smtClean="0"/>
          </a:p>
          <a:p>
            <a:pPr algn="ctr">
              <a:spcAft>
                <a:spcPts val="1200"/>
              </a:spcAft>
            </a:pPr>
            <a:r>
              <a:rPr lang="fi-FI" b="1" i="1" dirty="0" smtClean="0"/>
              <a:t>Suomalainen suunnittelu- ja konsulttiala toimii kansainvälisillä markkinoilla ja lähempänä omaa ja asiakkaan asiakasta tarjoten asiakaslähtöisiä ja lisäarvoa tuottavia palveluita. </a:t>
            </a:r>
            <a:endParaRPr lang="fi-FI" b="1" i="1" dirty="0" smtClean="0"/>
          </a:p>
          <a:p>
            <a:pPr algn="ctr">
              <a:spcAft>
                <a:spcPts val="1200"/>
              </a:spcAft>
            </a:pPr>
            <a:r>
              <a:rPr lang="fi-FI" b="1" i="1" dirty="0" smtClean="0"/>
              <a:t>Asiakasarvo </a:t>
            </a:r>
            <a:r>
              <a:rPr lang="fi-FI" b="1" i="1" dirty="0" smtClean="0"/>
              <a:t>ja laadukas tarjoama varmistetaan paremmalla koulutuksella, kaupallisten osaamisalueiden kehittämisellä ja verkostomaisella toiminnalla. </a:t>
            </a:r>
            <a:endParaRPr lang="fi-FI" b="1" i="1" dirty="0" smtClean="0"/>
          </a:p>
          <a:p>
            <a:pPr algn="ctr">
              <a:spcAft>
                <a:spcPts val="1200"/>
              </a:spcAft>
            </a:pPr>
            <a:r>
              <a:rPr lang="fi-FI" b="1" i="1" dirty="0" smtClean="0"/>
              <a:t>Kansainvälisessä </a:t>
            </a:r>
            <a:r>
              <a:rPr lang="fi-FI" b="1" i="1" dirty="0" smtClean="0"/>
              <a:t>liiketoiminnassa yritykset hyödyntävät uusia johtamismalleja ja tehokkaampia operatiivisia prosesseja, sekä ymmärtävät ja huomioivat toimintaympäristön muutokset liiketoiminnassaan. </a:t>
            </a:r>
            <a:r>
              <a:rPr lang="fi-FI" i="1" dirty="0" smtClean="0"/>
              <a:t> </a:t>
            </a:r>
            <a:endParaRPr lang="fi-FI" dirty="0" smtClean="0"/>
          </a:p>
          <a:p>
            <a:pPr algn="ctr"/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Tavoitetila kiteytettiin 4 tavoitteeseen, joiden toteutumiseksi muodostettiin toimenpiteet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 rot="18900000">
            <a:off x="530048" y="4402366"/>
            <a:ext cx="106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Mitä ? Miten?</a:t>
            </a:r>
            <a:endParaRPr lang="fi-FI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2201850" y="3338848"/>
            <a:ext cx="543282" cy="797638"/>
          </a:xfrm>
          <a:prstGeom prst="downArrow">
            <a:avLst>
              <a:gd name="adj1" fmla="val 100000"/>
              <a:gd name="adj2" fmla="val 2617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6200000">
            <a:off x="1623691" y="4869239"/>
            <a:ext cx="1712461" cy="627394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Toimenpiteet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088050" y="3138966"/>
            <a:ext cx="764943" cy="75669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Tavoite 1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3074201" y="3319483"/>
            <a:ext cx="543282" cy="797638"/>
          </a:xfrm>
          <a:prstGeom prst="downArrow">
            <a:avLst>
              <a:gd name="adj1" fmla="val 100000"/>
              <a:gd name="adj2" fmla="val 2617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rot="16200000">
            <a:off x="2496043" y="4849873"/>
            <a:ext cx="1712460" cy="627394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Toimenpiteet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60401" y="3119601"/>
            <a:ext cx="764943" cy="75669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Tavoite 2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946552" y="3319483"/>
            <a:ext cx="543282" cy="797638"/>
          </a:xfrm>
          <a:prstGeom prst="downArrow">
            <a:avLst>
              <a:gd name="adj1" fmla="val 100000"/>
              <a:gd name="adj2" fmla="val 2617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3368394" y="4849873"/>
            <a:ext cx="1712460" cy="627394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Toimenpiteet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832752" y="3119601"/>
            <a:ext cx="764943" cy="75669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Tavoite 3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6733302" y="3319483"/>
            <a:ext cx="543282" cy="797638"/>
          </a:xfrm>
          <a:prstGeom prst="downArrow">
            <a:avLst>
              <a:gd name="adj1" fmla="val 100000"/>
              <a:gd name="adj2" fmla="val 2617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6155143" y="4849874"/>
            <a:ext cx="1712462" cy="627394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Toimenpiteet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619502" y="3119601"/>
            <a:ext cx="764943" cy="75669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Tavoite N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13263" y="4090054"/>
            <a:ext cx="142504" cy="120725"/>
          </a:xfrm>
          <a:prstGeom prst="ellipse">
            <a:avLst/>
          </a:prstGeom>
          <a:solidFill>
            <a:srgbClr val="00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567542" y="4095293"/>
            <a:ext cx="142504" cy="120725"/>
          </a:xfrm>
          <a:prstGeom prst="ellipse">
            <a:avLst/>
          </a:prstGeom>
          <a:solidFill>
            <a:srgbClr val="00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925780" y="4090054"/>
            <a:ext cx="142504" cy="120725"/>
          </a:xfrm>
          <a:prstGeom prst="ellipse">
            <a:avLst/>
          </a:prstGeom>
          <a:solidFill>
            <a:srgbClr val="00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3048000" y="2514600"/>
            <a:ext cx="4648200" cy="381000"/>
          </a:xfrm>
          <a:prstGeom prst="downArrow">
            <a:avLst>
              <a:gd name="adj1" fmla="val 100000"/>
              <a:gd name="adj2" fmla="val 7831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316299" y="2405633"/>
            <a:ext cx="106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Miksi ?</a:t>
            </a:r>
            <a:endParaRPr lang="fi-FI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1590791" y="2114761"/>
            <a:ext cx="7395601" cy="49708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1. Osan tulokset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Avainkysymykset ja kehitysalueet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ltGray">
          <a:xfrm>
            <a:off x="457200" y="1828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>
                <a:solidFill>
                  <a:schemeClr val="tx1"/>
                </a:solidFill>
                <a:latin typeface="Georgia" pitchFamily="18" charset="0"/>
              </a:rPr>
              <a:t>OSAAMINEN</a:t>
            </a:r>
            <a:endParaRPr lang="fi-FI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ltGray">
          <a:xfrm>
            <a:off x="457200" y="2971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>
                <a:solidFill>
                  <a:schemeClr val="tx1"/>
                </a:solidFill>
                <a:latin typeface="Georgia" pitchFamily="18" charset="0"/>
              </a:rPr>
              <a:t>TARJOAMA</a:t>
            </a:r>
            <a:endParaRPr lang="fi-FI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ltGray">
          <a:xfrm>
            <a:off x="457200" y="4114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>
                <a:solidFill>
                  <a:schemeClr val="tx1"/>
                </a:solidFill>
                <a:latin typeface="Georgia" pitchFamily="18" charset="0"/>
              </a:rPr>
              <a:t>TOIMINTAMALLIT</a:t>
            </a:r>
            <a:endParaRPr lang="fi-FI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ltGray">
          <a:xfrm>
            <a:off x="457200" y="5257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>
                <a:solidFill>
                  <a:schemeClr val="tx1"/>
                </a:solidFill>
                <a:latin typeface="Georgia" pitchFamily="18" charset="0"/>
              </a:rPr>
              <a:t>HANKINNAT</a:t>
            </a:r>
            <a:endParaRPr lang="fi-FI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tavoitella ensisijaisesti?</a:t>
            </a:r>
            <a:br>
              <a:rPr lang="fi-FI" dirty="0" smtClean="0"/>
            </a:br>
            <a:r>
              <a:rPr lang="fi-FI" dirty="0" smtClean="0"/>
              <a:t>- Keskeiset tavoitteet kilpailukyvyn edistämiseksi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18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2819400" y="1752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Henkilöstön </a:t>
            </a:r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osaaminen ja valmiudet kohtaavat entistä paremmin alan muutoksen ja yritysten uudet haasteet</a:t>
            </a:r>
          </a:p>
        </p:txBody>
      </p:sp>
      <p:sp>
        <p:nvSpPr>
          <p:cNvPr id="8" name="Rounded Rectangle 7"/>
          <p:cNvSpPr/>
          <p:nvPr/>
        </p:nvSpPr>
        <p:spPr bwMode="ltGray">
          <a:xfrm>
            <a:off x="2819400" y="2895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Yritysten </a:t>
            </a:r>
            <a:r>
              <a:rPr lang="fi-FI" sz="2000" dirty="0" err="1" smtClean="0">
                <a:solidFill>
                  <a:schemeClr val="bg1"/>
                </a:solidFill>
                <a:latin typeface="Georgia" pitchFamily="18" charset="0"/>
              </a:rPr>
              <a:t>tuote-palvelutarjoama</a:t>
            </a:r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 on nyt ja tulevaisuudessa kilpailukykyinen kansainvälisillä markkinoilla ja vastaa asiakkaiden tarpeita</a:t>
            </a:r>
          </a:p>
        </p:txBody>
      </p:sp>
      <p:sp>
        <p:nvSpPr>
          <p:cNvPr id="9" name="Rounded Rectangle 8"/>
          <p:cNvSpPr/>
          <p:nvPr/>
        </p:nvSpPr>
        <p:spPr bwMode="ltGray">
          <a:xfrm>
            <a:off x="2819400" y="4038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Yritysten </a:t>
            </a:r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toimintamallit ovat tehokkaita ja tukevat tavoitteellista liiketoimintaa</a:t>
            </a:r>
          </a:p>
        </p:txBody>
      </p:sp>
      <p:sp>
        <p:nvSpPr>
          <p:cNvPr id="10" name="Rounded Rectangle 9"/>
          <p:cNvSpPr/>
          <p:nvPr/>
        </p:nvSpPr>
        <p:spPr bwMode="ltGray">
          <a:xfrm>
            <a:off x="2819400" y="5181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Suunnittelupalveluiden </a:t>
            </a:r>
            <a:r>
              <a:rPr lang="fi-FI" sz="2000" dirty="0" smtClean="0">
                <a:solidFill>
                  <a:schemeClr val="bg1"/>
                </a:solidFill>
                <a:latin typeface="Georgia" pitchFamily="18" charset="0"/>
              </a:rPr>
              <a:t>hankinnat korostavat korkealaatuista osaamista ja laatutasoa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 1: Henkilöstön </a:t>
            </a:r>
            <a:r>
              <a:rPr lang="fi-FI" dirty="0" smtClean="0"/>
              <a:t>osaaminen ja valmiudet kohtaavat entistä paremmin alan muutoksen ja yritysten uudet haasteet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Tavoitetilassa, ideaali suunnittelun asiantuntijan henkilöprofiili on </a:t>
            </a:r>
            <a:r>
              <a:rPr lang="fi-FI" dirty="0" smtClean="0"/>
              <a:t>seuraava</a:t>
            </a:r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19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2819400"/>
            <a:ext cx="8153400" cy="3505200"/>
          </a:xfrm>
          <a:prstGeom prst="round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keski-ikä 35–45 vuotta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asiantuntijoista nykyistä selvästi useampi, vähintään joka viides on ollut ulkomailla töissä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osaa sujuvasti englantia ja tulee toimeen ruotsilla. Selvästi nykyistä useampi osaa toista ulkomaista kasvualueen kieltä (espanja, portugali, kiina, venäjä)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omaa maailmanluokan koulutuksen ja on hankkinut kokemusta työelämästä jo ennen ammattiin valmistumistaan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mahdollisimman moni asiantuntija omaa työkokemusta teknisen suunnittelun ulkopuolisesta konsultoinnista, myynnin tehtävistä ja projektin johtotehtävistä</a:t>
            </a:r>
            <a:endParaRPr lang="fi-FI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smtClean="0"/>
              <a:t>Sisältö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295400" y="1783080"/>
            <a:ext cx="7848600" cy="68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i-FI" sz="1800" noProof="0" dirty="0" smtClean="0"/>
              <a:t>Miksi kysymme?    </a:t>
            </a:r>
          </a:p>
          <a:p>
            <a:pPr>
              <a:spcAft>
                <a:spcPts val="600"/>
              </a:spcAft>
            </a:pPr>
            <a:r>
              <a:rPr lang="fi-FI" sz="1600" noProof="0" dirty="0" smtClean="0"/>
              <a:t>Hankkeen tavoitteet ja toteutus</a:t>
            </a:r>
          </a:p>
          <a:p>
            <a:pPr>
              <a:spcAft>
                <a:spcPts val="400"/>
              </a:spcAft>
            </a:pPr>
            <a:endParaRPr lang="fi-FI" sz="1800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Kohti suunnittelu- ja konsulttialan tulevaisuutta</a:t>
            </a:r>
            <a:endParaRPr lang="fi-FI" dirty="0"/>
          </a:p>
        </p:txBody>
      </p:sp>
      <p:grpSp>
        <p:nvGrpSpPr>
          <p:cNvPr id="11" name="Group 3"/>
          <p:cNvGrpSpPr>
            <a:grpSpLocks noChangeAspect="1"/>
          </p:cNvGrpSpPr>
          <p:nvPr/>
        </p:nvGrpSpPr>
        <p:grpSpPr bwMode="auto">
          <a:xfrm>
            <a:off x="457200" y="1630680"/>
            <a:ext cx="662810" cy="760156"/>
            <a:chOff x="2909" y="3171"/>
            <a:chExt cx="986" cy="946"/>
          </a:xfrm>
        </p:grpSpPr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2909" y="3171"/>
              <a:ext cx="986" cy="9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445" y="3540"/>
              <a:ext cx="268" cy="4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smtClean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1</a:t>
              </a:r>
              <a:endParaRPr 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endParaRPr>
            </a:p>
          </p:txBody>
        </p:sp>
      </p:grpSp>
      <p:grpSp>
        <p:nvGrpSpPr>
          <p:cNvPr id="14" name="Group 6"/>
          <p:cNvGrpSpPr>
            <a:grpSpLocks noChangeAspect="1"/>
          </p:cNvGrpSpPr>
          <p:nvPr/>
        </p:nvGrpSpPr>
        <p:grpSpPr bwMode="auto">
          <a:xfrm>
            <a:off x="457200" y="2435870"/>
            <a:ext cx="662810" cy="760156"/>
            <a:chOff x="104" y="1992"/>
            <a:chExt cx="525" cy="504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104" y="1992"/>
              <a:ext cx="525" cy="5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33" y="2180"/>
              <a:ext cx="233" cy="2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smtClean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2</a:t>
              </a:r>
              <a:endParaRPr 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endParaRPr>
            </a:p>
          </p:txBody>
        </p:sp>
      </p:grpSp>
      <p:grpSp>
        <p:nvGrpSpPr>
          <p:cNvPr id="17" name="Group 9"/>
          <p:cNvGrpSpPr>
            <a:grpSpLocks noChangeAspect="1"/>
          </p:cNvGrpSpPr>
          <p:nvPr/>
        </p:nvGrpSpPr>
        <p:grpSpPr bwMode="auto">
          <a:xfrm>
            <a:off x="457200" y="3241060"/>
            <a:ext cx="662810" cy="760156"/>
            <a:chOff x="104" y="2640"/>
            <a:chExt cx="525" cy="504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04" y="2640"/>
              <a:ext cx="525" cy="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33" y="2845"/>
              <a:ext cx="233" cy="258"/>
            </a:xfrm>
            <a:prstGeom prst="rect">
              <a:avLst/>
            </a:prstGeom>
            <a:ln>
              <a:noFill/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smtClean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3</a:t>
              </a:r>
              <a:endPara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endParaRPr>
            </a:p>
          </p:txBody>
        </p:sp>
      </p:grpSp>
      <p:sp>
        <p:nvSpPr>
          <p:cNvPr id="20" name="Rectangle 10"/>
          <p:cNvSpPr>
            <a:spLocks noChangeAspect="1" noChangeArrowheads="1"/>
          </p:cNvSpPr>
          <p:nvPr/>
        </p:nvSpPr>
        <p:spPr bwMode="auto">
          <a:xfrm>
            <a:off x="457200" y="4046250"/>
            <a:ext cx="662810" cy="760156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1" name="WordArt 11"/>
          <p:cNvSpPr>
            <a:spLocks noChangeAspect="1" noChangeArrowheads="1" noChangeShapeType="1" noTextEdit="1"/>
          </p:cNvSpPr>
          <p:nvPr/>
        </p:nvSpPr>
        <p:spPr bwMode="auto">
          <a:xfrm>
            <a:off x="784667" y="4320347"/>
            <a:ext cx="292038" cy="389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4</a:t>
            </a:r>
            <a:endParaRPr lang="en-US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22" name="Rectangle 10"/>
          <p:cNvSpPr>
            <a:spLocks noChangeAspect="1" noChangeArrowheads="1"/>
          </p:cNvSpPr>
          <p:nvPr/>
        </p:nvSpPr>
        <p:spPr bwMode="auto">
          <a:xfrm>
            <a:off x="463828" y="4851440"/>
            <a:ext cx="662810" cy="76015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3" name="WordArt 11"/>
          <p:cNvSpPr>
            <a:spLocks noChangeAspect="1" noChangeArrowheads="1" noChangeShapeType="1" noTextEdit="1"/>
          </p:cNvSpPr>
          <p:nvPr/>
        </p:nvSpPr>
        <p:spPr bwMode="auto">
          <a:xfrm>
            <a:off x="791295" y="5152535"/>
            <a:ext cx="292038" cy="389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latin typeface="Arial Black"/>
              </a:rPr>
              <a:t>5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60000"/>
                  <a:lumOff val="40000"/>
                </a:schemeClr>
              </a:solidFill>
              <a:latin typeface="Arial Black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295400" y="2590800"/>
            <a:ext cx="7848600" cy="685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274320">
              <a:spcAft>
                <a:spcPts val="600"/>
              </a:spcAft>
              <a:buClr>
                <a:schemeClr val="tx1"/>
              </a:buClr>
              <a:defRPr/>
            </a:pPr>
            <a:r>
              <a:rPr lang="fi-FI" dirty="0" smtClean="0">
                <a:latin typeface="Georgia" pitchFamily="18" charset="0"/>
              </a:rPr>
              <a:t>Missä alamme on? </a:t>
            </a:r>
          </a:p>
          <a:p>
            <a:pPr lvl="0" indent="-274320">
              <a:spcAft>
                <a:spcPts val="600"/>
              </a:spcAft>
              <a:buClr>
                <a:schemeClr val="tx1"/>
              </a:buClr>
              <a:defRPr/>
            </a:pPr>
            <a:r>
              <a:rPr lang="fi-FI" sz="1600" dirty="0" smtClean="0">
                <a:latin typeface="Georgia" pitchFamily="18" charset="0"/>
              </a:rPr>
              <a:t>Suunnittelu- ja konsulttialan kilpailukyky nyt ja tulevaisuudessa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295400" y="3398520"/>
            <a:ext cx="7848600" cy="685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274320">
              <a:spcAft>
                <a:spcPts val="600"/>
              </a:spcAft>
              <a:buClr>
                <a:schemeClr val="tx1"/>
              </a:buClr>
              <a:defRPr/>
            </a:pPr>
            <a:r>
              <a:rPr lang="fi-FI" dirty="0" smtClean="0">
                <a:latin typeface="Georgia" pitchFamily="18" charset="0"/>
              </a:rPr>
              <a:t>Mitä pitäisi kehittää? </a:t>
            </a:r>
          </a:p>
          <a:p>
            <a:pPr lvl="0" indent="-274320">
              <a:spcAft>
                <a:spcPts val="600"/>
              </a:spcAft>
              <a:buClr>
                <a:schemeClr val="tx1"/>
              </a:buClr>
              <a:defRPr/>
            </a:pPr>
            <a:r>
              <a:rPr lang="fi-FI" sz="1600" dirty="0" smtClean="0">
                <a:latin typeface="Georgia" pitchFamily="18" charset="0"/>
              </a:rPr>
              <a:t>Haasteet ja kehitysalueet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295400" y="4221480"/>
            <a:ext cx="7848600" cy="685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274320">
              <a:spcAft>
                <a:spcPts val="600"/>
              </a:spcAft>
              <a:buClr>
                <a:schemeClr val="tx1"/>
              </a:buClr>
            </a:pPr>
            <a:r>
              <a:rPr lang="fi-FI" dirty="0" smtClean="0">
                <a:latin typeface="Georgia" pitchFamily="18" charset="0"/>
              </a:rPr>
              <a:t>Mitä tavoittelemme ja miten?    </a:t>
            </a:r>
            <a:endParaRPr kumimoji="0" lang="fi-F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indent="-274320">
              <a:spcAft>
                <a:spcPts val="600"/>
              </a:spcAft>
              <a:buClr>
                <a:schemeClr val="tx1"/>
              </a:buClr>
            </a:pPr>
            <a:r>
              <a:rPr lang="fi-FI" sz="1600" dirty="0" smtClean="0">
                <a:latin typeface="Georgia" pitchFamily="18" charset="0"/>
              </a:rPr>
              <a:t>Tavoitteet ja toimenpiteet kilpailukyvyn edistämiseksi</a:t>
            </a:r>
            <a:endParaRPr kumimoji="0" lang="fi-FI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fi-F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295400" y="5029200"/>
            <a:ext cx="7848600" cy="685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274320">
              <a:spcAft>
                <a:spcPts val="600"/>
              </a:spcAft>
              <a:buClr>
                <a:schemeClr val="tx1"/>
              </a:buClr>
            </a:pPr>
            <a:r>
              <a:rPr lang="fi-FI" dirty="0" smtClean="0">
                <a:latin typeface="Georgia" pitchFamily="18" charset="0"/>
              </a:rPr>
              <a:t>Mitä seuraavaksi?    </a:t>
            </a:r>
            <a:endParaRPr kumimoji="0" lang="fi-F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indent="-274320">
              <a:spcAft>
                <a:spcPts val="600"/>
              </a:spcAft>
              <a:buClr>
                <a:schemeClr val="tx1"/>
              </a:buClr>
            </a:pPr>
            <a:r>
              <a:rPr lang="fi-FI" sz="1600" dirty="0" smtClean="0">
                <a:latin typeface="Georgia" pitchFamily="18" charset="0"/>
              </a:rPr>
              <a:t>Johtopäätökset</a:t>
            </a:r>
            <a:endParaRPr kumimoji="0" lang="fi-F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i-FI" i="1" dirty="0" smtClean="0"/>
          </a:p>
          <a:p>
            <a:endParaRPr lang="fi-FI" i="1" dirty="0" smtClean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20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1752600"/>
            <a:ext cx="8153400" cy="43434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Yritysten tulee kehittää henkilöstön osaamista ja motivaatiota kansainvälisen liiketoiminnan vaatimuksia vastaaviksi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Oppilaitosten, järjestöjen ja yritysten tulee yhteisvoimin saada nuoret mukaan haastaviin ja kehittäviin harjoittelu- ja työtehtäviin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Työ- ja elinkeinoministeriön on edistettävä asiantuntijoiden ulkomaan komennuksia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Opetus- ja kulttuuriministeriön on edistettävä opiskelijoiden valmiuksia toimia kansainvälisessä työympäristössä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Oppilaitosten tulee lisätä teknisen opetuksen yhteydessä palveluliiketoiminnan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opetusta</a:t>
            </a:r>
            <a:endParaRPr lang="fi-FI" sz="20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 2: </a:t>
            </a:r>
            <a:r>
              <a:rPr lang="fi-FI" dirty="0" smtClean="0"/>
              <a:t>Yritysten </a:t>
            </a:r>
            <a:r>
              <a:rPr lang="fi-FI" dirty="0" err="1" smtClean="0"/>
              <a:t>tuote-palvelutarjoama</a:t>
            </a:r>
            <a:r>
              <a:rPr lang="fi-FI" dirty="0" smtClean="0"/>
              <a:t> on nyt ja tulevaisuudessa kilpailukykyinen kansainvälisillä markkinoilla ja vastaa asiakkaiden tarpeita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2362200"/>
            <a:ext cx="8077200" cy="3810000"/>
          </a:xfrm>
        </p:spPr>
        <p:txBody>
          <a:bodyPr/>
          <a:lstStyle/>
          <a:p>
            <a:r>
              <a:rPr lang="fi-FI" dirty="0" smtClean="0"/>
              <a:t>Tavoitetilassa suunnittelu- ja konsulttialan yritys ja sen </a:t>
            </a:r>
            <a:r>
              <a:rPr lang="fi-FI" dirty="0" err="1" smtClean="0"/>
              <a:t>tuote-palvelutarjoaman</a:t>
            </a:r>
            <a:r>
              <a:rPr lang="fi-FI" dirty="0" smtClean="0"/>
              <a:t> ideaaliprofiili on </a:t>
            </a:r>
            <a:r>
              <a:rPr lang="fi-FI" dirty="0" smtClean="0"/>
              <a:t>seuraava</a:t>
            </a:r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21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 bwMode="ltGray">
          <a:xfrm>
            <a:off x="457200" y="3048000"/>
            <a:ext cx="8153400" cy="2971800"/>
          </a:xfrm>
          <a:prstGeom prst="round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yritys on keskittynyt tietylle tai korkeintaan muutamalle toimialalle ja asiakassegmenttiin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yritys on selkeästi fokusoitunut maa- ja aluekohtaisesti sekä suunnittelun arvoketjussa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yritys omaa tarpeeksi kriittistä massaa investoida liiketoiminnan kehitystoimenpiteisiin ja yrityskohtaiseen tietopääomaan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err="1" smtClean="0">
                <a:latin typeface="+mj-lt"/>
              </a:rPr>
              <a:t>tuote-palvelutarjoaman</a:t>
            </a:r>
            <a:r>
              <a:rPr lang="fi-FI" dirty="0" smtClean="0">
                <a:latin typeface="+mj-lt"/>
              </a:rPr>
              <a:t> pohjautuu tuotteistettuun / </a:t>
            </a:r>
            <a:r>
              <a:rPr lang="fi-FI" dirty="0" err="1" smtClean="0">
                <a:latin typeface="+mj-lt"/>
              </a:rPr>
              <a:t>modulisoituun</a:t>
            </a:r>
            <a:r>
              <a:rPr lang="fi-FI" dirty="0" smtClean="0">
                <a:latin typeface="+mj-lt"/>
              </a:rPr>
              <a:t> palvelumalliin ja kyetään räätälöimään </a:t>
            </a:r>
            <a:r>
              <a:rPr lang="fi-FI" dirty="0" smtClean="0">
                <a:latin typeface="+mj-lt"/>
              </a:rPr>
              <a:t>asiakaskohtaisesti</a:t>
            </a:r>
            <a:endParaRPr lang="fi-FI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TOIMENPITEET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600200"/>
            <a:ext cx="8077200" cy="3810000"/>
          </a:xfrm>
        </p:spPr>
        <p:txBody>
          <a:bodyPr/>
          <a:lstStyle/>
          <a:p>
            <a:endParaRPr lang="fi-FI" i="1" dirty="0" smtClean="0"/>
          </a:p>
          <a:p>
            <a:pPr marL="273050" indent="-273050">
              <a:buFont typeface="Arial" pitchFamily="34" charset="0"/>
              <a:buChar char="•"/>
            </a:pPr>
            <a:endParaRPr lang="fi-FI" sz="1600" dirty="0" smtClean="0"/>
          </a:p>
          <a:p>
            <a:pPr marL="273050" indent="-273050">
              <a:buFont typeface="Arial" pitchFamily="34" charset="0"/>
              <a:buChar char="•"/>
            </a:pPr>
            <a:endParaRPr lang="fi-FI" sz="1600" dirty="0" smtClean="0"/>
          </a:p>
          <a:p>
            <a:endParaRPr lang="fi-FI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22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1524000"/>
            <a:ext cx="8153400" cy="45720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Tekesin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on rakennettava ohjelmat niin, että suunnittelu- ja konsulttipalvelut sisällytetään niihin omanaan ja osana muita teknologian kehitysohjelmia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Finpron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on räätälöitävä informaatiopaketteja maa- ja toimialakohtaisesti sekä fokusoidusti yritysten tarpeisiin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Yritysten on hypättävä ajattelussaan asiakkuusketjuun ja luotava ratkaisuja, jotka hyödyttävät arvoketjun toimijoita. Tässä tarvitaan myös vahvempaa julkisen sektorin tukea.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Tekesin ja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TEMin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on kohdistettava viennin edistämisen toimia enemmän asiantuntijapalveluyrityksiin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SKOLin ja muiden työnantajajärjestöjen on osana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EK:a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edistettävä asiantuntijayritysten verkottumista asiakastoimialojen kanssa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 3: </a:t>
            </a:r>
            <a:r>
              <a:rPr lang="fi-FI" dirty="0" smtClean="0"/>
              <a:t>Yritysten toimintamallit ovat tehokkaita ja tukevat tavoitteellista liiketoimintaa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2057400"/>
            <a:ext cx="8077200" cy="4114800"/>
          </a:xfrm>
        </p:spPr>
        <p:txBody>
          <a:bodyPr/>
          <a:lstStyle/>
          <a:p>
            <a:r>
              <a:rPr lang="fi-FI" dirty="0" smtClean="0"/>
              <a:t>Tavoitetilassa suunnittelu- ja konsulttialan yrityksen toimintamallien ideaaliprofiili on </a:t>
            </a:r>
            <a:r>
              <a:rPr lang="fi-FI" dirty="0" smtClean="0"/>
              <a:t>seuraava</a:t>
            </a:r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23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2743200"/>
            <a:ext cx="8153400" cy="3429000"/>
          </a:xfrm>
          <a:prstGeom prst="round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määritelty avainasiakasstrategia ja -vastaavat (KAM) sekä määritelty myyntimalli tavoitteineen ja vastuineen mahdollistaen myyntiputken seurannan (CRM)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pystyy suunnittelemaan ja seuraamaan käyttöastetta henkilötasolla (ja siitä ylöspäin) sekä nostamaan käyttöasteen kannattavalle tasolle globaalisti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pystyy jakamaan tietoa reaaliaikaisesti henkilöiden osaamisesta, projekteista ja asiakkuuksista yhteisellä sisäisellä järjestelmällä globaalisti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err="1" smtClean="0">
                <a:latin typeface="+mj-lt"/>
              </a:rPr>
              <a:t>kumppanoitunut</a:t>
            </a:r>
            <a:r>
              <a:rPr lang="fi-FI" dirty="0" smtClean="0">
                <a:latin typeface="+mj-lt"/>
              </a:rPr>
              <a:t> kansainvälistymisen edistämiseksi ja/tai tarjoamansa </a:t>
            </a:r>
            <a:r>
              <a:rPr lang="fi-FI" dirty="0" smtClean="0">
                <a:latin typeface="+mj-lt"/>
              </a:rPr>
              <a:t>laajentamiseksi</a:t>
            </a:r>
            <a:endParaRPr lang="fi-FI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TOIMENPITEET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24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1143000"/>
            <a:ext cx="8153400" cy="51816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Yritykset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kehittävät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…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asiakastarvelähtöisen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myyntimallin asiakkuuksien ja myyntitoimenpiteiden hallitsemiseksi ja myyntitavoitteiden seuraamiseksi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tehokkaan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resursointimallin projektien miehitykseen sekä tulevien resursointitarpeiden hallitsemiseksi sisältäen palvelutoiminnan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ERP-järjestelmät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tehokkaan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johtamisjärjestelmän, jossa toiminnan tuloksellisuutta voidaan ennakoida ja poikkeamia pystytään hallitsemaan sisältäen strategiasyklin,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KPI:t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, budjetoinnin läpi koko yrityksen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sisäisen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tiedonhallintamallin jolla tunnistetaan ja jaetaan tietoa yrityksen projekteista, osaamisesta ja henkilöistä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yrityskumppanuuksia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ja -konsortioita läpi arvoketjun kansainvälistymisen edistämiseksi ja tarjoaman kehittämiseksi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 4: </a:t>
            </a:r>
            <a:r>
              <a:rPr lang="fi-FI" dirty="0" smtClean="0"/>
              <a:t>Suunnittelupalveluiden hankinnat korostavat korkealaatuista osaamista ja laatutasoa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Tavoitetilassa </a:t>
            </a:r>
            <a:r>
              <a:rPr lang="fi-FI" dirty="0" smtClean="0"/>
              <a:t>suunnittelu- ja konsulttialan hankintojen ideaaliprofiili on </a:t>
            </a:r>
            <a:r>
              <a:rPr lang="fi-FI" dirty="0" smtClean="0"/>
              <a:t>seuraava</a:t>
            </a:r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25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2819400"/>
            <a:ext cx="8153400" cy="2819400"/>
          </a:xfrm>
          <a:prstGeom prst="round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asiakkaat ostavat suomalaista asiantuntijuutta, koska ymmärtävät sen laatutason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suomeen suuntautuvat investoinnit toteutetaan korkeilla kriteereillä suosien kotimaista suunnittelutyötä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>
                <a:latin typeface="+mj-lt"/>
              </a:rPr>
              <a:t>kotimaan projektit antavat alan yrityksille maailman parhaat referenssit laadun, osaamisen ja tuotetun lisäarvon </a:t>
            </a:r>
            <a:r>
              <a:rPr lang="fi-FI" dirty="0" smtClean="0">
                <a:latin typeface="+mj-lt"/>
              </a:rPr>
              <a:t>suhteen</a:t>
            </a:r>
            <a:endParaRPr lang="fi-FI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TOIMENPITEET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26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2209800"/>
            <a:ext cx="8153400" cy="32766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Investointeihin liittyvien viranomaisten on lupia myöntäessään asetettava laatu- ja ympäristökriteerit riittävän korkealle tukien suomalaisen asiantuntijan työllistymistä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Asiantuntijapalveluja hankkivien organisaatioiden tulee ymmärtää laadun merkitys ja palvelun tuoma lisäarvo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Yritysten on viestittävä osaamistaan ja palveluita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proaktiivisesti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uusin ja/tai fokusoiduin myynnin ja markkinoinnin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keinoin</a:t>
            </a:r>
            <a:endParaRPr lang="fi-FI" sz="20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Päätavoitteita tukevat toimenpiteet </a:t>
            </a:r>
            <a:br>
              <a:rPr lang="fi-FI" dirty="0" smtClean="0"/>
            </a:br>
            <a:r>
              <a:rPr lang="fi-FI" dirty="0" smtClean="0"/>
              <a:t>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i-FI" dirty="0" smtClean="0"/>
          </a:p>
          <a:p>
            <a:endParaRPr lang="fi-FI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27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 bwMode="ltGray">
          <a:xfrm>
            <a:off x="457200" y="1905000"/>
            <a:ext cx="8153400" cy="40386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SKOLin on selvitettävä, jäsennettävä ja viestittävä yrityksille saatavilla olevat julkisen tuen muodot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palvelutarjoaman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kehittämiseksi ja ulkoisten asiantuntijapalveluiden hyödyntämiseksi. 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Tekesin ja </a:t>
            </a:r>
            <a:r>
              <a:rPr lang="fi-FI" sz="2000" dirty="0" err="1" smtClean="0">
                <a:solidFill>
                  <a:schemeClr val="tx1"/>
                </a:solidFill>
                <a:latin typeface="+mj-lt"/>
              </a:rPr>
              <a:t>TEMin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 on tuettava rahallisesti suunnittelu- ja konsulttialan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kansainvälistymistä erityisesti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kumppanuuksia edistämällä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Yritysten on kehitettävä strategiatyötään parempien valintojen tekemiseksi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Menestyvä kansainvälinen liiketoiminta edellyttää yrityksiltä maakohtaista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liiketoimintasuunnittelua</a:t>
            </a:r>
            <a:endParaRPr lang="fi-FI" sz="20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indent="-274320">
              <a:spcAft>
                <a:spcPts val="600"/>
              </a:spcAft>
            </a:pPr>
            <a:r>
              <a:rPr lang="fi-FI" dirty="0" smtClean="0">
                <a:latin typeface="Georgia" pitchFamily="18" charset="0"/>
              </a:rPr>
              <a:t>Mitä seuraavaksi?    </a:t>
            </a:r>
            <a:r>
              <a:rPr lang="fi-FI" sz="4800" b="0" i="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fi-FI" sz="4800" b="0" i="0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fi-FI" sz="4800" b="0" i="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latin typeface="Georgia" pitchFamily="18" charset="0"/>
              </a:rPr>
              <a:t>Johtopäätökset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28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 johtopäätöstä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29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143000"/>
            <a:ext cx="8077200" cy="56388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66713" lvl="0" indent="-273050"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fi-FI" sz="1800" dirty="0" smtClean="0">
                <a:latin typeface="+mj-lt"/>
              </a:rPr>
              <a:t>Markkinamuutos </a:t>
            </a:r>
            <a:r>
              <a:rPr lang="fi-FI" sz="1800" dirty="0" smtClean="0">
                <a:latin typeface="+mj-lt"/>
              </a:rPr>
              <a:t>pakottaa yritykset miettimään uusia kasvualueita ja asiakkaita. Liiketoiminta on haastavaa, jos jatketaan kuten tähän saakka. Kehittyville markkinoille etabloituminen vaatii vankkaa osaamista yritysjohdolta, sekä jatkuvaa tukea järjestöiltä ja kansallisilta toimijoilta. </a:t>
            </a:r>
          </a:p>
          <a:p>
            <a:pPr marL="366713" lvl="0" indent="-273050"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fi-FI" sz="1800" dirty="0" smtClean="0">
                <a:latin typeface="+mj-lt"/>
              </a:rPr>
              <a:t>On kuunneltava ”kiinalaisen” asiakkaan asiakasta. Menestyksen tulee ratkaisemaan perinteisen palvelun lisäksi tarjottavat uudet lisäpalvelut, joilla asiakkaat voittavat lisää asiakkaita tai tehostavat tuntuvasti omaa toimintaansa.  </a:t>
            </a:r>
          </a:p>
          <a:p>
            <a:pPr marL="366713" lvl="0" indent="-273050"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fi-FI" sz="1800" dirty="0" smtClean="0">
                <a:latin typeface="+mj-lt"/>
              </a:rPr>
              <a:t>Menestyvä kansainvälinen liiketoiminta edellyttää jatkuvaa toimintaympäristön muutosten ymmärtämistä, suunnitelmallisuutta ja operatiivisen toiminnan kehittämistä kustannustehokkaaksi itse tai verkottumalla.</a:t>
            </a:r>
          </a:p>
          <a:p>
            <a:pPr marL="366713" lvl="0" indent="-273050"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fi-FI" sz="1800" dirty="0" smtClean="0">
                <a:latin typeface="+mj-lt"/>
              </a:rPr>
              <a:t>Insinööritoiminta on se alue, jossa suomalaisilla on kaikki edellytykset olla maailman johtavia valitsemillaan sektoreilla. Suomen kansallisessa intressissä tulee olla voimakas insinööriosaamisen ylläpito ja muiden osaamisten kehittäminen </a:t>
            </a:r>
            <a:r>
              <a:rPr lang="fi-FI" sz="1800" dirty="0" smtClean="0">
                <a:latin typeface="+mj-lt"/>
              </a:rPr>
              <a:t>kouluttamalla </a:t>
            </a:r>
            <a:r>
              <a:rPr lang="fi-FI" sz="1800" dirty="0" smtClean="0">
                <a:latin typeface="+mj-lt"/>
              </a:rPr>
              <a:t>- etumatkaa on, mutta sitä hävitään koko ajan.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Miksi kysymme?   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Hankkeen tavoitteet ja toteutus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Järjestöjen on vietävä hankkeen lopputuloksia eteenpäin ja viestittävä kullekin toimijalle tarvittavista toimenpiteistä ja niiden tarpeellisuudesta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Yritysten liiketoiminnan kehittäminen ja strategisten valintojen tekeminen on niiden omalla vastuulla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Julkisen sektorin on siirryttävä entistä vahvemmin palveluliiketoiminnan tukemiseen ja huomioitava palveluiden kansainvälistyminen ja sen tuomat uudet tarpeet</a:t>
            </a:r>
          </a:p>
          <a:p>
            <a:pPr marL="273050" indent="-273050">
              <a:buFont typeface="Arial" pitchFamily="34" charset="0"/>
              <a:buChar char="•"/>
            </a:pPr>
            <a:endParaRPr lang="fi-FI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30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i="1" dirty="0" smtClean="0"/>
              <a:t>Menestykseen vaaditaan </a:t>
            </a:r>
          </a:p>
          <a:p>
            <a:r>
              <a:rPr lang="fi-FI" i="1" dirty="0" smtClean="0"/>
              <a:t>Voittava toiminta </a:t>
            </a:r>
            <a:r>
              <a:rPr lang="fi-FI" i="1" dirty="0" smtClean="0"/>
              <a:t>kotimarkkinoilla ja </a:t>
            </a:r>
            <a:r>
              <a:rPr lang="fi-FI" i="1" dirty="0" smtClean="0"/>
              <a:t>nykyisissä asiakkaissa</a:t>
            </a:r>
          </a:p>
          <a:p>
            <a:r>
              <a:rPr lang="fi-FI" i="1" dirty="0" smtClean="0"/>
              <a:t>Ja</a:t>
            </a:r>
          </a:p>
          <a:p>
            <a:r>
              <a:rPr lang="fi-FI" i="1" dirty="0" smtClean="0"/>
              <a:t>Onnistunut kansainvälistyminen tarkoilla fokusalueilla</a:t>
            </a:r>
          </a:p>
          <a:p>
            <a:endParaRPr lang="fi-FI" i="1" dirty="0" smtClean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31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tavoitteet ja toteutus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Hanke tähtäsi suunnittelu- ja konsulttialan kilpailukyvyn turvaamiseen tulevaisuudessa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Hankkeen ensimmäisessä vaiheessa, syksyllä 2009, laadittiin skenaarioita (vaihtoehtoisia kehityskulkuja)suunnittelu- ja konsulttialan kehityksestä Suomessa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Hankkeen toisen vaiheen tavoitteena, kesällä ja syksyllä 2010 oli muodostaa </a:t>
            </a:r>
            <a:r>
              <a:rPr lang="fi-FI" i="1" dirty="0" smtClean="0"/>
              <a:t>konkreettinen ehdotus toimenpiteistä </a:t>
            </a:r>
            <a:r>
              <a:rPr lang="fi-FI" dirty="0" smtClean="0"/>
              <a:t>joilla luodaan edellytykset alan toimijoiden menestykselle sekä alan yleisten toimintaedellytysten että yksittäisten yritysten </a:t>
            </a:r>
            <a:r>
              <a:rPr lang="fi-FI" dirty="0" smtClean="0"/>
              <a:t>näkökulmasta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dirty="0" smtClean="0"/>
              <a:t>Hankkeen tuloksena syntyneet toimenpiteet ovat seurausta pitkän listan valinnasta ja priorisoinnista ja osittain vaativat vielä tarkennusta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2819400" y="2286000"/>
            <a:ext cx="6248400" cy="35052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2286000"/>
            <a:ext cx="2286000" cy="35317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274320">
              <a:spcAft>
                <a:spcPts val="900"/>
              </a:spcAft>
            </a:pPr>
            <a:endParaRPr lang="fi-FI" sz="1200" dirty="0" smtClean="0"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endParaRPr lang="fi-FI" sz="1200" dirty="0" smtClean="0"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endParaRPr lang="fi-FI" sz="1200" dirty="0" smtClean="0"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endParaRPr lang="fi-FI" sz="1200" dirty="0" smtClean="0"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r>
              <a:rPr lang="fi-FI" sz="1200" dirty="0" smtClean="0">
                <a:latin typeface="Georgia" pitchFamily="18" charset="0"/>
              </a:rPr>
              <a:t>1. Globalisaatio 3.0 vie maailmalle</a:t>
            </a:r>
          </a:p>
          <a:p>
            <a:pPr indent="-274320">
              <a:spcAft>
                <a:spcPts val="900"/>
              </a:spcAft>
            </a:pPr>
            <a:r>
              <a:rPr lang="fi-FI" sz="1200" dirty="0" smtClean="0">
                <a:latin typeface="Georgia" pitchFamily="18" charset="0"/>
              </a:rPr>
              <a:t>2. Tuottavuusohjelmalla uuteen kasvuun</a:t>
            </a:r>
          </a:p>
          <a:p>
            <a:pPr indent="-274320">
              <a:spcAft>
                <a:spcPts val="900"/>
              </a:spcAft>
            </a:pPr>
            <a:r>
              <a:rPr lang="fi-FI" sz="1200" dirty="0" smtClean="0">
                <a:latin typeface="Georgia" pitchFamily="18" charset="0"/>
              </a:rPr>
              <a:t>3. Uudet </a:t>
            </a:r>
            <a:r>
              <a:rPr lang="fi-FI" sz="1200" dirty="0" err="1" smtClean="0">
                <a:latin typeface="Georgia" pitchFamily="18" charset="0"/>
              </a:rPr>
              <a:t>killeritoimialat</a:t>
            </a:r>
            <a:r>
              <a:rPr lang="fi-FI" sz="1200" dirty="0" smtClean="0">
                <a:latin typeface="Georgia" pitchFamily="18" charset="0"/>
              </a:rPr>
              <a:t> tulevat</a:t>
            </a:r>
          </a:p>
          <a:p>
            <a:pPr indent="-274320">
              <a:spcAft>
                <a:spcPts val="900"/>
              </a:spcAft>
            </a:pPr>
            <a:r>
              <a:rPr lang="fi-FI" sz="1200" dirty="0" smtClean="0">
                <a:latin typeface="Georgia" pitchFamily="18" charset="0"/>
              </a:rPr>
              <a:t>4. Kaiken se joustaa </a:t>
            </a:r>
          </a:p>
          <a:p>
            <a:pPr indent="-274320">
              <a:spcAft>
                <a:spcPts val="900"/>
              </a:spcAft>
            </a:pPr>
            <a:endParaRPr lang="fi-FI" sz="1200" dirty="0" smtClean="0"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endParaRPr lang="fi-FI" sz="1200" dirty="0" smtClean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Skenaariotyöstä kilpailukyvyn kehittämisen toimenpiteisiin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6096000" cy="33632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" y="2438400"/>
            <a:ext cx="21336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b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fi-FI" sz="1600" dirty="0" smtClean="0">
                <a:latin typeface="Georgia" pitchFamily="18" charset="0"/>
              </a:rPr>
              <a:t>Alan skenaariot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828800"/>
            <a:ext cx="1524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fi-FI" sz="2000" dirty="0" smtClean="0">
                <a:latin typeface="Georgia" pitchFamily="18" charset="0"/>
              </a:rPr>
              <a:t>VAIHE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1828800"/>
            <a:ext cx="1524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fi-FI" sz="2000" dirty="0" smtClean="0">
                <a:latin typeface="Georgia" pitchFamily="18" charset="0"/>
              </a:rPr>
              <a:t>VAIHE 2</a:t>
            </a:r>
          </a:p>
        </p:txBody>
      </p:sp>
      <p:sp>
        <p:nvSpPr>
          <p:cNvPr id="12" name="Pentagon 11"/>
          <p:cNvSpPr/>
          <p:nvPr/>
        </p:nvSpPr>
        <p:spPr bwMode="ltGray">
          <a:xfrm>
            <a:off x="2438400" y="2438400"/>
            <a:ext cx="304800" cy="3276600"/>
          </a:xfrm>
          <a:prstGeom prst="homePlate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/>
          <p:cNvCxnSpPr/>
          <p:nvPr/>
        </p:nvCxnSpPr>
        <p:spPr bwMode="auto">
          <a:xfrm rot="5400000">
            <a:off x="2759128" y="4015986"/>
            <a:ext cx="952027" cy="15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4797287" y="4416671"/>
            <a:ext cx="175180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 rot="5400000">
            <a:off x="6291796" y="4416273"/>
            <a:ext cx="1752599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2. vaihe - Toimenpideohjelman ja viestintäsuunnitelman toteutus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4637025" cy="134407"/>
          </a:xfrm>
        </p:spPr>
        <p:txBody>
          <a:bodyPr/>
          <a:lstStyle/>
          <a:p>
            <a:r>
              <a:rPr lang="fi-FI" sz="800" dirty="0" smtClean="0"/>
              <a:t>Kohti suunnittelu- ja konsulttialan tulevaisuutta</a:t>
            </a:r>
            <a:endParaRPr lang="fi-FI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3962400" y="1904972"/>
            <a:ext cx="1858999" cy="996705"/>
          </a:xfrm>
          <a:prstGeom prst="downArrow">
            <a:avLst>
              <a:gd name="adj1" fmla="val 100000"/>
              <a:gd name="adj2" fmla="val 7831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817617" y="2987627"/>
            <a:ext cx="6075872" cy="553319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Toimenpiteet tavoitteiden</a:t>
            </a:r>
            <a:r>
              <a:rPr kumimoji="0" lang="fi-FI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 saavuttamiseksi</a:t>
            </a:r>
            <a:endParaRPr kumimoji="0" lang="fi-FI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900000">
            <a:off x="841246" y="2796269"/>
            <a:ext cx="94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/>
              <a:t>Mitä 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/>
              <a:t>Miten ?</a:t>
            </a:r>
            <a:endParaRPr lang="fi-FI" sz="1600" dirty="0"/>
          </a:p>
        </p:txBody>
      </p:sp>
      <p:sp>
        <p:nvSpPr>
          <p:cNvPr id="18" name="TextBox 17"/>
          <p:cNvSpPr txBox="1"/>
          <p:nvPr/>
        </p:nvSpPr>
        <p:spPr>
          <a:xfrm rot="18900000">
            <a:off x="644320" y="4329801"/>
            <a:ext cx="1032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Viestintä</a:t>
            </a:r>
            <a:endParaRPr lang="fi-FI" sz="1600" dirty="0"/>
          </a:p>
        </p:txBody>
      </p:sp>
      <p:sp>
        <p:nvSpPr>
          <p:cNvPr id="19" name="TextBox 18"/>
          <p:cNvSpPr txBox="1"/>
          <p:nvPr/>
        </p:nvSpPr>
        <p:spPr>
          <a:xfrm rot="18900000">
            <a:off x="839721" y="5308179"/>
            <a:ext cx="103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Kuka ? (vastuu)</a:t>
            </a:r>
            <a:endParaRPr lang="fi-FI"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1822395" y="4492482"/>
            <a:ext cx="3399835" cy="4190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Edunvalvojat</a:t>
            </a:r>
            <a:r>
              <a:rPr kumimoji="0" lang="fi-FI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/ järjestöt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00100" y="2366868"/>
            <a:ext cx="6091887" cy="33490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Tavoitteet alan kilpailukyvyn edistämiseksi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06310" y="5292573"/>
            <a:ext cx="1643360" cy="720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SKOL-yritykset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399046" y="5294681"/>
            <a:ext cx="2044778" cy="720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Asiakas-</a:t>
            </a:r>
            <a:r>
              <a:rPr kumimoji="0" lang="fi-FI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/ toimittajayritykset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849453" y="5292576"/>
            <a:ext cx="2073764" cy="720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Politiikkatoimijat / Julk. sektori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905000" y="5714733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TEM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402906" y="5714733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OKM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98249" y="5714733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YO:t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034531" y="5848000"/>
            <a:ext cx="922950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Finpro, Fintra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914900" y="5852168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Tekes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462281" y="5854151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ELY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661063" y="4743266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SKOL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266702" y="4743266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TEK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789216" y="4743266"/>
            <a:ext cx="532824" cy="209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UIL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826841" y="4018399"/>
            <a:ext cx="6067437" cy="278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Projektin aikainen viestintä </a:t>
            </a:r>
          </a:p>
        </p:txBody>
      </p:sp>
      <p:sp>
        <p:nvSpPr>
          <p:cNvPr id="40" name="TextBox 39"/>
          <p:cNvSpPr txBox="1"/>
          <p:nvPr/>
        </p:nvSpPr>
        <p:spPr>
          <a:xfrm rot="18900000">
            <a:off x="828400" y="1740424"/>
            <a:ext cx="940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Miksi ?</a:t>
            </a:r>
            <a:endParaRPr lang="fi-FI" sz="1600" dirty="0"/>
          </a:p>
        </p:txBody>
      </p:sp>
      <p:sp>
        <p:nvSpPr>
          <p:cNvPr id="41" name="Rounded Rectangle 40"/>
          <p:cNvSpPr/>
          <p:nvPr/>
        </p:nvSpPr>
        <p:spPr bwMode="auto">
          <a:xfrm>
            <a:off x="1828800" y="1751024"/>
            <a:ext cx="6091887" cy="4383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lang="fi-FI" sz="1400" dirty="0" smtClean="0">
                <a:solidFill>
                  <a:schemeClr val="bg1"/>
                </a:solidFill>
              </a:rPr>
              <a:t>Yritystason havainnot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Avainkysymykset ja kehitysalueet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</a:pP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21194" y="2286000"/>
            <a:ext cx="7965605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-630312" y="2609308"/>
            <a:ext cx="2215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rgbClr val="000000"/>
                </a:solidFill>
              </a:rPr>
              <a:t>Toimenpideohjelma</a:t>
            </a:r>
            <a:endParaRPr lang="fi-FI" sz="1600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6212" y="3886200"/>
            <a:ext cx="7960588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0" rIns="648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None/>
              <a:tabLst/>
            </a:pPr>
            <a:endParaRPr kumimoji="0" lang="fi-FI" sz="1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-650441" y="4906758"/>
            <a:ext cx="230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rgbClr val="000000"/>
                </a:solidFill>
              </a:rPr>
              <a:t>Viestintäsuunnitelma</a:t>
            </a:r>
            <a:endParaRPr lang="fi-FI" sz="1600" dirty="0">
              <a:solidFill>
                <a:srgbClr val="0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rot="5400000">
            <a:off x="2184774" y="5102073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rot="5400000">
            <a:off x="4335408" y="5102467"/>
            <a:ext cx="38021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i-FI" dirty="0" smtClean="0">
                <a:latin typeface="Georgia" pitchFamily="18" charset="0"/>
              </a:rPr>
              <a:t>Missä alamme on? </a:t>
            </a:r>
            <a:br>
              <a:rPr lang="fi-FI" dirty="0" smtClean="0">
                <a:latin typeface="Georgia" pitchFamily="18" charset="0"/>
              </a:rPr>
            </a:br>
            <a:endParaRPr lang="fi-FI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i-FI" dirty="0" smtClean="0">
                <a:latin typeface="Georgia" pitchFamily="18" charset="0"/>
              </a:rPr>
              <a:t>Suunnittelu- ja konsulttialan kilpailukyky nyt ja tulevaisuudessa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Markkinoiden painopiste siirtyy yhä vahvemmin ulkomaille ja vanhojen vahvuustoimialojen ulkopuolelle</a:t>
            </a:r>
            <a:endParaRPr 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2057400"/>
            <a:ext cx="8077200" cy="4419600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Eurooppa </a:t>
            </a:r>
            <a:r>
              <a:rPr lang="fi-FI" sz="2400" dirty="0" smtClean="0"/>
              <a:t>häviää, </a:t>
            </a:r>
            <a:r>
              <a:rPr lang="fi-FI" sz="2400" dirty="0" smtClean="0"/>
              <a:t>Kiina voittaa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Brasilia ja Venäjä nousevat seuraavana kuitenkin toimintaympäristöltään haastavampana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Intia kasvaa mutta on vielä kysymysmerkki</a:t>
            </a:r>
            <a:endParaRPr lang="fi-FI" sz="2400" dirty="0" smtClean="0"/>
          </a:p>
          <a:p>
            <a:pPr marL="273050" indent="-273050"/>
            <a:endParaRPr lang="fi-FI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Suomen </a:t>
            </a:r>
            <a:r>
              <a:rPr lang="fi-FI" sz="2400" dirty="0" smtClean="0"/>
              <a:t>teollisuuden </a:t>
            </a:r>
            <a:r>
              <a:rPr lang="fi-FI" sz="2400" dirty="0" smtClean="0"/>
              <a:t>vanhat veturialat </a:t>
            </a:r>
            <a:r>
              <a:rPr lang="fi-FI" sz="2400" dirty="0" smtClean="0"/>
              <a:t>tuskin enää kasvavat</a:t>
            </a:r>
            <a:endParaRPr lang="fi-FI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Nousevien toimialojen löytäminen on elinehto</a:t>
            </a:r>
          </a:p>
          <a:p>
            <a:endParaRPr lang="fi-FI" sz="3200" b="1" dirty="0" smtClean="0"/>
          </a:p>
          <a:p>
            <a:endParaRPr lang="fi-FI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kustannustaso ei houkuttele investointeja vaan on katsottava ulkomaille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Suomi on hyvin kallis maa </a:t>
            </a:r>
            <a:r>
              <a:rPr lang="fi-FI" sz="2400" dirty="0" err="1" smtClean="0"/>
              <a:t>valmistavalle-</a:t>
            </a:r>
            <a:r>
              <a:rPr lang="fi-FI" sz="2400" dirty="0" smtClean="0"/>
              <a:t> ja </a:t>
            </a:r>
            <a:r>
              <a:rPr lang="fi-FI" sz="2400" dirty="0" smtClean="0"/>
              <a:t>prosessiteollisuudelle</a:t>
            </a:r>
          </a:p>
          <a:p>
            <a:pPr marL="547370" lvl="1" indent="-273050">
              <a:buFont typeface="Arial" pitchFamily="34" charset="0"/>
              <a:buChar char="•"/>
            </a:pPr>
            <a:r>
              <a:rPr lang="fi-FI" sz="2400" dirty="0" smtClean="0"/>
              <a:t>Puu, sähkö, työvoima, kuljetus ovat kalliita</a:t>
            </a:r>
          </a:p>
          <a:p>
            <a:pPr marL="547370" lvl="1" indent="-273050">
              <a:buFont typeface="Arial" pitchFamily="34" charset="0"/>
              <a:buChar char="•"/>
            </a:pPr>
            <a:r>
              <a:rPr lang="fi-FI" sz="2400" dirty="0" smtClean="0"/>
              <a:t>Suomeen suuntautuu vähän uusinvestointeja</a:t>
            </a:r>
          </a:p>
          <a:p>
            <a:pPr marL="547370" lvl="1" indent="-273050">
              <a:buFont typeface="Arial" pitchFamily="34" charset="0"/>
              <a:buChar char="•"/>
            </a:pPr>
            <a:r>
              <a:rPr lang="fi-FI" sz="2400" dirty="0" smtClean="0"/>
              <a:t>Suomalainen teollisuus investoi ulkomaille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fi-FI" sz="2400" dirty="0" smtClean="0"/>
              <a:t>Suunnittelu- ja konsulttialan kysyntä kotimaassa on pienentynyt</a:t>
            </a:r>
          </a:p>
          <a:p>
            <a:endParaRPr lang="fi-F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Kohti suunnittelu- ja konsulttialan tulevaisuutta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30.11.2010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1570</Words>
  <Application>Microsoft Office PowerPoint</Application>
  <PresentationFormat>On-screen Show (4:3)</PresentationFormat>
  <Paragraphs>305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PwC</vt:lpstr>
      <vt:lpstr>Kohti suunnittelu- ja konsulttialan tulevaisuutta</vt:lpstr>
      <vt:lpstr>Sisältö</vt:lpstr>
      <vt:lpstr>Miksi kysymme?     </vt:lpstr>
      <vt:lpstr>Hankkeen tavoitteet ja toteutus</vt:lpstr>
      <vt:lpstr>Skenaariotyöstä kilpailukyvyn kehittämisen toimenpiteisiin</vt:lpstr>
      <vt:lpstr>Hankkeen 2. vaihe - Toimenpideohjelman ja viestintäsuunnitelman toteutus</vt:lpstr>
      <vt:lpstr>Missä alamme on?  </vt:lpstr>
      <vt:lpstr>Markkinoiden painopiste siirtyy yhä vahvemmin ulkomaille ja vanhojen vahvuustoimialojen ulkopuolelle</vt:lpstr>
      <vt:lpstr>Suomen kustannustaso ei houkuttele investointeja vaan on katsottava ulkomaille</vt:lpstr>
      <vt:lpstr>Suomalainen osaaminen on vielä kilpailuetu</vt:lpstr>
      <vt:lpstr>Työvoiman jousto toimii Suomessa</vt:lpstr>
      <vt:lpstr>Suomalaisten yritysten palvelutarjoama on kattava</vt:lpstr>
      <vt:lpstr>Mitä pitäisi kehittää?  </vt:lpstr>
      <vt:lpstr>Yritysten haasteet heijastuvat globalisaation vaikutuksina </vt:lpstr>
      <vt:lpstr>Mitä tavoittelemme ja miten?     </vt:lpstr>
      <vt:lpstr>Suunnittelu- ja konsulttialan tavoitetila 2015</vt:lpstr>
      <vt:lpstr>Tavoitetila kiteytettiin 4 tavoitteeseen, joiden toteutumiseksi muodostettiin toimenpiteet</vt:lpstr>
      <vt:lpstr>Mitä tavoitella ensisijaisesti? - Keskeiset tavoitteet kilpailukyvyn edistämiseksi</vt:lpstr>
      <vt:lpstr>TAVOITE 1: Henkilöstön osaaminen ja valmiudet kohtaavat entistä paremmin alan muutoksen ja yritysten uudet haasteet </vt:lpstr>
      <vt:lpstr>TOIMENPITEET</vt:lpstr>
      <vt:lpstr>TAVOITE 2: Yritysten tuote-palvelutarjoama on nyt ja tulevaisuudessa kilpailukykyinen kansainvälisillä markkinoilla ja vastaa asiakkaiden tarpeita </vt:lpstr>
      <vt:lpstr>TOIMENPITEET  </vt:lpstr>
      <vt:lpstr>TAVOITE 3: Yritysten toimintamallit ovat tehokkaita ja tukevat tavoitteellista liiketoimintaa </vt:lpstr>
      <vt:lpstr>TOIMENPITEET </vt:lpstr>
      <vt:lpstr>TAVOITE 4: Suunnittelupalveluiden hankinnat korostavat korkealaatuista osaamista ja laatutasoa </vt:lpstr>
      <vt:lpstr>TOIMENPITEET </vt:lpstr>
      <vt:lpstr>Päätavoitteita tukevat toimenpiteet    </vt:lpstr>
      <vt:lpstr>Mitä seuraavaksi?     </vt:lpstr>
      <vt:lpstr>4 johtopäätöstä</vt:lpstr>
      <vt:lpstr>Seuraavat toimenpiteet</vt:lpstr>
      <vt:lpstr>Slide 31</vt:lpstr>
    </vt:vector>
  </TitlesOfParts>
  <Company>PwC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Kohti suunnittelu- ja konsulttialan tulevaisuutta</dc:title>
  <dc:creator/>
  <cp:lastModifiedBy>Pekka V Pesonen</cp:lastModifiedBy>
  <cp:revision>127</cp:revision>
  <dcterms:created xsi:type="dcterms:W3CDTF">2010-09-07T13:26:45Z</dcterms:created>
  <dcterms:modified xsi:type="dcterms:W3CDTF">2010-11-26T15:47:06Z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