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5"/>
  </p:notesMasterIdLst>
  <p:handoutMasterIdLst>
    <p:handoutMasterId r:id="rId6"/>
  </p:handoutMasterIdLst>
  <p:sldIdLst>
    <p:sldId id="265" r:id="rId2"/>
    <p:sldId id="271" r:id="rId3"/>
    <p:sldId id="291" r:id="rId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a Vida Villanuev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69D073F8-1565-44D7-B386-08B59EADF2EE}">
  <a:tblStyle styleId="{69D073F8-1565-44D7-B386-08B59EADF2EE}" styleName="PwC Table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38100" cmpd="sng">
              <a:noFill/>
            </a:ln>
          </a:bottom>
        </a:tcBdr>
      </a:tcStyle>
    </a:band1H>
    <a:band2H>
      <a:tcStyle>
        <a:tcBdr>
          <a:bottom>
            <a:ln w="38100" cmpd="sng">
              <a:noFill/>
            </a:ln>
          </a:bottom>
        </a:tcBdr>
      </a:tcStyle>
    </a:band2H>
    <a:firstCol>
      <a:tcTxStyle i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firstRow>
      <a:tcTxStyle b="on">
        <a:fontRef idx="major">
          <a:prstClr val="black"/>
        </a:fontRef>
        <a:schemeClr val="dk2"/>
      </a:tcTxStyle>
      <a:tcStyle>
        <a:tcBdr>
          <a:bottom>
            <a:ln w="38100" cmpd="sng">
              <a:noFill/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75" autoAdjust="0"/>
    <p:restoredTop sz="97770" autoAdjust="0"/>
  </p:normalViewPr>
  <p:slideViewPr>
    <p:cSldViewPr>
      <p:cViewPr varScale="1">
        <p:scale>
          <a:sx n="87" d="100"/>
          <a:sy n="87" d="100"/>
        </p:scale>
        <p:origin x="-1266" y="-78"/>
      </p:cViewPr>
      <p:guideLst>
        <p:guide orient="horz" pos="144"/>
        <p:guide orient="horz" pos="436"/>
        <p:guide orient="horz" pos="4179"/>
        <p:guide orient="horz" pos="3888"/>
        <p:guide orient="horz" pos="3984"/>
        <p:guide orient="horz" pos="1104"/>
        <p:guide orient="horz" pos="1008"/>
        <p:guide orient="horz" pos="2448"/>
        <p:guide pos="2832"/>
        <p:guide pos="336"/>
        <p:guide pos="5424"/>
        <p:guide pos="2928"/>
        <p:guide pos="1968"/>
        <p:guide pos="2070"/>
        <p:guide pos="3792"/>
        <p:guide pos="11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64" y="-114"/>
      </p:cViewPr>
      <p:guideLst>
        <p:guide orient="horz" pos="3127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C645E26-51EB-451A-9E39-E05A576FEA1A}" type="datetimeFigureOut">
              <a:rPr lang="fi-FI"/>
              <a:pPr>
                <a:defRPr/>
              </a:pPr>
              <a:t>15.6.2011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F82762E-4BC8-4548-8CDD-0EFB2F33116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D4A647A-D4BD-4BB7-A020-1BF3888CC160}" type="datetimeFigureOut">
              <a:rPr lang="fi-FI"/>
              <a:pPr>
                <a:defRPr/>
              </a:pPr>
              <a:t>15.6.2011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EEDC3E9-F83F-4298-8CD1-AEB4FE8EE6A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wCFirm"/>
          <p:cNvSpPr txBox="1"/>
          <p:nvPr/>
        </p:nvSpPr>
        <p:spPr>
          <a:xfrm>
            <a:off x="533400" y="6477000"/>
            <a:ext cx="2590800" cy="1524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000">
                <a:latin typeface="Arial" pitchFamily="34" charset="0"/>
                <a:cs typeface="Arial" pitchFamily="34" charset="0"/>
              </a:rPr>
              <a:t>PwC</a:t>
            </a:r>
            <a:endParaRPr lang="fi-FI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hape 14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533400" y="6324600"/>
            <a:ext cx="5257800" cy="152400"/>
          </a:xfrm>
        </p:spPr>
        <p:txBody>
          <a:bodyPr/>
          <a:lstStyle>
            <a:lvl1pPr>
              <a:defRPr b="1"/>
            </a:lvl1pPr>
          </a:lstStyle>
          <a:p>
            <a:r>
              <a:rPr lang="fi-FI"/>
              <a:t>Towards the new future in consulting engineering services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6A5CD6C-2118-434F-9726-60EFC75CE32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8"/>
          </p:nvPr>
        </p:nvSpPr>
        <p:spPr/>
        <p:txBody>
          <a:bodyPr vert="horz" wrap="square" numCol="1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i-FI"/>
              <a:t>4.5.2011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wCFirm"/>
          <p:cNvSpPr txBox="1"/>
          <p:nvPr userDrawn="1"/>
        </p:nvSpPr>
        <p:spPr>
          <a:xfrm>
            <a:off x="533400" y="6477000"/>
            <a:ext cx="2590800" cy="1524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000">
                <a:latin typeface="Arial" pitchFamily="34" charset="0"/>
                <a:cs typeface="Arial" pitchFamily="34" charset="0"/>
              </a:rPr>
              <a:t>PwC</a:t>
            </a:r>
            <a:endParaRPr lang="fi-FI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33400" y="6324600"/>
            <a:ext cx="5257800" cy="15240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Kohti suunnittelu- ja konsulttialan tulevaisuutta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7711C59-8B05-4E5E-BCAB-6ECB3537430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30.11.2010</a:t>
            </a:r>
            <a:endParaRPr lang="fi-F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hape 10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wCFirm"/>
          <p:cNvSpPr txBox="1"/>
          <p:nvPr userDrawn="1"/>
        </p:nvSpPr>
        <p:spPr>
          <a:xfrm>
            <a:off x="533400" y="6477000"/>
            <a:ext cx="2590800" cy="1524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000">
                <a:latin typeface="Arial" pitchFamily="34" charset="0"/>
                <a:cs typeface="Arial" pitchFamily="34" charset="0"/>
              </a:rPr>
              <a:t>PwC</a:t>
            </a:r>
            <a:endParaRPr lang="fi-FI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15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>
              <a:defRPr sz="3200" baseline="0">
                <a:solidFill>
                  <a:schemeClr val="tx2"/>
                </a:solidFill>
              </a:defRPr>
            </a:lvl1pPr>
            <a:lvl2pPr>
              <a:buClr>
                <a:schemeClr val="tx2"/>
              </a:buClr>
              <a:defRPr sz="3200"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defRPr sz="3200">
                <a:solidFill>
                  <a:schemeClr val="tx2"/>
                </a:solidFill>
              </a:defRPr>
            </a:lvl3pPr>
            <a:lvl4pPr>
              <a:buClr>
                <a:schemeClr val="tx2"/>
              </a:buClr>
              <a:defRPr sz="3200">
                <a:solidFill>
                  <a:schemeClr val="tx2"/>
                </a:solidFill>
              </a:defRPr>
            </a:lvl4pPr>
            <a:lvl5pPr>
              <a:buClr>
                <a:schemeClr val="tx2"/>
              </a:buClr>
              <a:defRPr sz="3200">
                <a:solidFill>
                  <a:schemeClr val="tx2"/>
                </a:solidFill>
              </a:defRPr>
            </a:lvl5pPr>
            <a:lvl6pPr>
              <a:buClr>
                <a:schemeClr val="tx2"/>
              </a:buClr>
              <a:defRPr sz="3200" baseline="0">
                <a:solidFill>
                  <a:schemeClr val="tx2"/>
                </a:solidFill>
              </a:defRPr>
            </a:lvl6pPr>
            <a:lvl7pPr>
              <a:buClr>
                <a:schemeClr val="tx2"/>
              </a:buClr>
              <a:buAutoNum type="alphaLcPeriod"/>
              <a:defRPr sz="3200" baseline="0">
                <a:solidFill>
                  <a:schemeClr val="tx2"/>
                </a:solidFill>
              </a:defRPr>
            </a:lvl7pPr>
            <a:lvl8pPr>
              <a:buClr>
                <a:schemeClr val="tx2"/>
              </a:buClr>
              <a:buNone/>
              <a:defRPr sz="3200">
                <a:solidFill>
                  <a:schemeClr val="tx2"/>
                </a:solidFill>
              </a:defRPr>
            </a:lvl8pPr>
            <a:lvl9pPr>
              <a:defRPr sz="3200"/>
            </a:lvl9pPr>
          </a:lstStyle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533400" y="6324600"/>
            <a:ext cx="5257800" cy="15240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Kohti suunnittelu- ja konsulttialan tulevaisuutta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102BCD7-8E7D-4F2E-A95E-2034D2C9861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30.11.2010</a:t>
            </a:r>
            <a:endParaRPr lang="fi-FI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hape 11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wCFirm"/>
          <p:cNvSpPr txBox="1"/>
          <p:nvPr userDrawn="1"/>
        </p:nvSpPr>
        <p:spPr>
          <a:xfrm>
            <a:off x="533400" y="6477000"/>
            <a:ext cx="2590800" cy="1524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000">
                <a:latin typeface="Arial" pitchFamily="34" charset="0"/>
                <a:cs typeface="Arial" pitchFamily="34" charset="0"/>
              </a:rPr>
              <a:t>PwC</a:t>
            </a:r>
            <a:endParaRPr lang="fi-FI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1"/>
            <a:ext cx="8077200" cy="1066799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tx1"/>
                </a:solidFill>
              </a:defRPr>
            </a:lvl1pPr>
          </a:lstStyle>
          <a:p>
            <a:r>
              <a:rPr lang="fi-FI" noProof="0" smtClean="0"/>
              <a:t>Click to edit Master title style</a:t>
            </a:r>
          </a:p>
        </p:txBody>
      </p:sp>
      <p:sp>
        <p:nvSpPr>
          <p:cNvPr id="58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1"/>
            <a:ext cx="8077200" cy="137159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noProof="0" smtClean="0"/>
              <a:t>Click to edit Master subtitle style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33400" y="6324600"/>
            <a:ext cx="5257800" cy="15240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Kohti suunnittelu- ja konsulttialan tulevaisuutta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E462467-5044-4660-8719-34E15D6BF3A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30.11.2010</a:t>
            </a:r>
            <a:endParaRPr lang="fi-FI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hape 11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wCFirm"/>
          <p:cNvSpPr txBox="1"/>
          <p:nvPr userDrawn="1"/>
        </p:nvSpPr>
        <p:spPr>
          <a:xfrm>
            <a:off x="533400" y="6477000"/>
            <a:ext cx="2590800" cy="1524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PwC</a:t>
            </a:r>
            <a:endParaRPr lang="fi-FI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0"/>
            <a:ext cx="8077200" cy="10668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fi-FI" noProof="0" smtClean="0"/>
              <a:t>Click to edit Master title style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3"/>
          </p:nvPr>
        </p:nvSpPr>
        <p:spPr>
          <a:xfrm>
            <a:off x="533401" y="2819400"/>
            <a:ext cx="3962399" cy="3352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  <a:lvl6pPr>
              <a:buClr>
                <a:schemeClr val="bg1"/>
              </a:buCl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1"/>
            <a:ext cx="8077200" cy="7620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fi-FI" noProof="0" smtClean="0"/>
              <a:t>Click to edit Master subtitle style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533400" y="6324600"/>
            <a:ext cx="5257800" cy="15240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Kohti suunnittelu- ja konsulttialan tulevaisuutta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3340675-FE0D-4D2B-A7AC-B256867D236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30.11.2010</a:t>
            </a:r>
            <a:endParaRPr lang="fi-FI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Fix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hape 140"/>
          <p:cNvCxnSpPr/>
          <p:nvPr/>
        </p:nvCxnSpPr>
        <p:spPr>
          <a:xfrm rot="5400000" flipH="1" flipV="1">
            <a:off x="5095875" y="-2733675"/>
            <a:ext cx="152400" cy="683895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101"/>
          <p:cNvGrpSpPr>
            <a:grpSpLocks noChangeAspect="1"/>
          </p:cNvGrpSpPr>
          <p:nvPr userDrawn="1"/>
        </p:nvGrpSpPr>
        <p:grpSpPr bwMode="auto">
          <a:xfrm>
            <a:off x="968375" y="5768975"/>
            <a:ext cx="1231900" cy="935038"/>
            <a:chOff x="518032" y="-1032869"/>
            <a:chExt cx="6161413" cy="4678943"/>
          </a:xfrm>
        </p:grpSpPr>
        <p:grpSp>
          <p:nvGrpSpPr>
            <p:cNvPr id="7" name="Group 73"/>
            <p:cNvGrpSpPr>
              <a:grpSpLocks noChangeAspect="1"/>
            </p:cNvGrpSpPr>
            <p:nvPr/>
          </p:nvGrpSpPr>
          <p:grpSpPr bwMode="auto">
            <a:xfrm>
              <a:off x="4440374" y="-1032872"/>
              <a:ext cx="2239070" cy="2009802"/>
              <a:chOff x="1905348" y="5715002"/>
              <a:chExt cx="445428" cy="380669"/>
            </a:xfrm>
          </p:grpSpPr>
          <p:sp>
            <p:nvSpPr>
              <p:cNvPr id="11" name="Rectangle 25"/>
              <p:cNvSpPr>
                <a:spLocks noChangeArrowheads="1"/>
              </p:cNvSpPr>
              <p:nvPr userDrawn="1"/>
            </p:nvSpPr>
            <p:spPr bwMode="gray">
              <a:xfrm>
                <a:off x="2293913" y="5987338"/>
                <a:ext cx="56863" cy="108333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12" name="Rectangle 26"/>
              <p:cNvSpPr>
                <a:spLocks noChangeArrowheads="1"/>
              </p:cNvSpPr>
              <p:nvPr userDrawn="1"/>
            </p:nvSpPr>
            <p:spPr bwMode="gray">
              <a:xfrm>
                <a:off x="2132801" y="5757131"/>
                <a:ext cx="44227" cy="67708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13" name="Rectangle 27"/>
              <p:cNvSpPr>
                <a:spLocks noChangeArrowheads="1"/>
              </p:cNvSpPr>
              <p:nvPr userDrawn="1"/>
            </p:nvSpPr>
            <p:spPr bwMode="gray">
              <a:xfrm>
                <a:off x="1905348" y="5715002"/>
                <a:ext cx="227453" cy="42129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14" name="Rectangle 28"/>
              <p:cNvSpPr>
                <a:spLocks noChangeArrowheads="1"/>
              </p:cNvSpPr>
              <p:nvPr userDrawn="1"/>
            </p:nvSpPr>
            <p:spPr bwMode="gray">
              <a:xfrm>
                <a:off x="1905348" y="5757131"/>
                <a:ext cx="227453" cy="67708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15" name="Rectangle 29"/>
              <p:cNvSpPr>
                <a:spLocks noChangeArrowheads="1"/>
              </p:cNvSpPr>
              <p:nvPr userDrawn="1"/>
            </p:nvSpPr>
            <p:spPr bwMode="gray">
              <a:xfrm>
                <a:off x="2177027" y="5824840"/>
                <a:ext cx="116885" cy="162499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16" name="Rectangle 30"/>
              <p:cNvSpPr>
                <a:spLocks noChangeArrowheads="1"/>
              </p:cNvSpPr>
              <p:nvPr userDrawn="1"/>
            </p:nvSpPr>
            <p:spPr bwMode="gray">
              <a:xfrm>
                <a:off x="2177027" y="5987338"/>
                <a:ext cx="116885" cy="108333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17" name="Rectangle 31"/>
              <p:cNvSpPr>
                <a:spLocks noChangeArrowheads="1"/>
              </p:cNvSpPr>
              <p:nvPr userDrawn="1"/>
            </p:nvSpPr>
            <p:spPr bwMode="gray">
              <a:xfrm>
                <a:off x="2132801" y="5824840"/>
                <a:ext cx="44227" cy="162499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18" name="Rectangle 32"/>
              <p:cNvSpPr>
                <a:spLocks noChangeArrowheads="1"/>
              </p:cNvSpPr>
              <p:nvPr userDrawn="1"/>
            </p:nvSpPr>
            <p:spPr bwMode="gray">
              <a:xfrm>
                <a:off x="2132801" y="5987338"/>
                <a:ext cx="44227" cy="108333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19" name="Freeform 33"/>
              <p:cNvSpPr>
                <a:spLocks/>
              </p:cNvSpPr>
              <p:nvPr userDrawn="1"/>
            </p:nvSpPr>
            <p:spPr bwMode="gray">
              <a:xfrm>
                <a:off x="1905348" y="5824840"/>
                <a:ext cx="227453" cy="16249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0"/>
                  </a:cxn>
                  <a:cxn ang="0">
                    <a:pos x="159" y="120"/>
                  </a:cxn>
                  <a:cxn ang="0">
                    <a:pos x="99" y="120"/>
                  </a:cxn>
                  <a:cxn ang="0">
                    <a:pos x="99" y="80"/>
                  </a:cxn>
                  <a:cxn ang="0">
                    <a:pos x="0" y="80"/>
                  </a:cxn>
                  <a:cxn ang="0">
                    <a:pos x="0" y="0"/>
                  </a:cxn>
                </a:cxnLst>
                <a:rect l="0" t="0" r="r" b="b"/>
                <a:pathLst>
                  <a:path w="159" h="120">
                    <a:moveTo>
                      <a:pt x="0" y="0"/>
                    </a:moveTo>
                    <a:lnTo>
                      <a:pt x="159" y="0"/>
                    </a:lnTo>
                    <a:lnTo>
                      <a:pt x="159" y="120"/>
                    </a:lnTo>
                    <a:lnTo>
                      <a:pt x="99" y="120"/>
                    </a:lnTo>
                    <a:lnTo>
                      <a:pt x="99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" name="Rectangle 34"/>
              <p:cNvSpPr>
                <a:spLocks noChangeArrowheads="1"/>
              </p:cNvSpPr>
              <p:nvPr userDrawn="1"/>
            </p:nvSpPr>
            <p:spPr bwMode="gray">
              <a:xfrm>
                <a:off x="2045927" y="5987338"/>
                <a:ext cx="86874" cy="108333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1" name="Rectangle 35"/>
              <p:cNvSpPr>
                <a:spLocks noChangeArrowheads="1"/>
              </p:cNvSpPr>
              <p:nvPr userDrawn="1"/>
            </p:nvSpPr>
            <p:spPr bwMode="gray">
              <a:xfrm>
                <a:off x="1905348" y="5933172"/>
                <a:ext cx="140579" cy="54166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2" name="Rectangle 36"/>
              <p:cNvSpPr>
                <a:spLocks noChangeArrowheads="1"/>
              </p:cNvSpPr>
              <p:nvPr userDrawn="1"/>
            </p:nvSpPr>
            <p:spPr bwMode="gray">
              <a:xfrm>
                <a:off x="1905348" y="5987338"/>
                <a:ext cx="140579" cy="108333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3" name="Rectangle 25"/>
              <p:cNvSpPr>
                <a:spLocks noChangeArrowheads="1"/>
              </p:cNvSpPr>
              <p:nvPr/>
            </p:nvSpPr>
            <p:spPr bwMode="gray">
              <a:xfrm>
                <a:off x="2293913" y="5987338"/>
                <a:ext cx="56863" cy="108333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4" name="Rectangle 26"/>
              <p:cNvSpPr>
                <a:spLocks noChangeArrowheads="1"/>
              </p:cNvSpPr>
              <p:nvPr/>
            </p:nvSpPr>
            <p:spPr bwMode="gray">
              <a:xfrm>
                <a:off x="2132801" y="5757131"/>
                <a:ext cx="44227" cy="67708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5" name="Rectangle 27"/>
              <p:cNvSpPr>
                <a:spLocks noChangeArrowheads="1"/>
              </p:cNvSpPr>
              <p:nvPr/>
            </p:nvSpPr>
            <p:spPr bwMode="gray">
              <a:xfrm>
                <a:off x="1905348" y="5715002"/>
                <a:ext cx="227453" cy="42129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6" name="Rectangle 28"/>
              <p:cNvSpPr>
                <a:spLocks noChangeArrowheads="1"/>
              </p:cNvSpPr>
              <p:nvPr/>
            </p:nvSpPr>
            <p:spPr bwMode="gray">
              <a:xfrm>
                <a:off x="1905348" y="5757131"/>
                <a:ext cx="227453" cy="67708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7" name="Rectangle 29"/>
              <p:cNvSpPr>
                <a:spLocks noChangeArrowheads="1"/>
              </p:cNvSpPr>
              <p:nvPr/>
            </p:nvSpPr>
            <p:spPr bwMode="gray">
              <a:xfrm>
                <a:off x="2177027" y="5824840"/>
                <a:ext cx="116885" cy="162499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8" name="Rectangle 30"/>
              <p:cNvSpPr>
                <a:spLocks noChangeArrowheads="1"/>
              </p:cNvSpPr>
              <p:nvPr/>
            </p:nvSpPr>
            <p:spPr bwMode="gray">
              <a:xfrm>
                <a:off x="2177027" y="5987338"/>
                <a:ext cx="116885" cy="108333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9" name="Rectangle 31"/>
              <p:cNvSpPr>
                <a:spLocks noChangeArrowheads="1"/>
              </p:cNvSpPr>
              <p:nvPr/>
            </p:nvSpPr>
            <p:spPr bwMode="gray">
              <a:xfrm>
                <a:off x="2132801" y="5824840"/>
                <a:ext cx="44227" cy="162499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30" name="Rectangle 32"/>
              <p:cNvSpPr>
                <a:spLocks noChangeArrowheads="1"/>
              </p:cNvSpPr>
              <p:nvPr/>
            </p:nvSpPr>
            <p:spPr bwMode="gray">
              <a:xfrm>
                <a:off x="2132801" y="5987338"/>
                <a:ext cx="44227" cy="108333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31" name="Freeform 33"/>
              <p:cNvSpPr>
                <a:spLocks/>
              </p:cNvSpPr>
              <p:nvPr/>
            </p:nvSpPr>
            <p:spPr bwMode="gray">
              <a:xfrm>
                <a:off x="1905348" y="5824840"/>
                <a:ext cx="227453" cy="16249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0"/>
                  </a:cxn>
                  <a:cxn ang="0">
                    <a:pos x="159" y="120"/>
                  </a:cxn>
                  <a:cxn ang="0">
                    <a:pos x="99" y="120"/>
                  </a:cxn>
                  <a:cxn ang="0">
                    <a:pos x="99" y="80"/>
                  </a:cxn>
                  <a:cxn ang="0">
                    <a:pos x="0" y="80"/>
                  </a:cxn>
                  <a:cxn ang="0">
                    <a:pos x="0" y="0"/>
                  </a:cxn>
                </a:cxnLst>
                <a:rect l="0" t="0" r="r" b="b"/>
                <a:pathLst>
                  <a:path w="159" h="120">
                    <a:moveTo>
                      <a:pt x="0" y="0"/>
                    </a:moveTo>
                    <a:lnTo>
                      <a:pt x="159" y="0"/>
                    </a:lnTo>
                    <a:lnTo>
                      <a:pt x="159" y="120"/>
                    </a:lnTo>
                    <a:lnTo>
                      <a:pt x="99" y="120"/>
                    </a:lnTo>
                    <a:lnTo>
                      <a:pt x="99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32" name="Rectangle 34"/>
              <p:cNvSpPr>
                <a:spLocks noChangeArrowheads="1"/>
              </p:cNvSpPr>
              <p:nvPr/>
            </p:nvSpPr>
            <p:spPr bwMode="gray">
              <a:xfrm>
                <a:off x="2045927" y="5987338"/>
                <a:ext cx="86874" cy="108333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33" name="Rectangle 35"/>
              <p:cNvSpPr>
                <a:spLocks noChangeArrowheads="1"/>
              </p:cNvSpPr>
              <p:nvPr/>
            </p:nvSpPr>
            <p:spPr bwMode="gray">
              <a:xfrm>
                <a:off x="1905348" y="5933172"/>
                <a:ext cx="140579" cy="54166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34" name="Rectangle 36"/>
              <p:cNvSpPr>
                <a:spLocks noChangeArrowheads="1"/>
              </p:cNvSpPr>
              <p:nvPr/>
            </p:nvSpPr>
            <p:spPr bwMode="gray">
              <a:xfrm>
                <a:off x="1905348" y="5987338"/>
                <a:ext cx="140579" cy="108333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</p:grpSp>
        <p:grpSp>
          <p:nvGrpSpPr>
            <p:cNvPr id="8" name="Group 32"/>
            <p:cNvGrpSpPr>
              <a:grpSpLocks/>
            </p:cNvGrpSpPr>
            <p:nvPr/>
          </p:nvGrpSpPr>
          <p:grpSpPr bwMode="auto">
            <a:xfrm>
              <a:off x="518032" y="976935"/>
              <a:ext cx="4573420" cy="2669139"/>
              <a:chOff x="518032" y="976935"/>
              <a:chExt cx="4573420" cy="2669139"/>
            </a:xfrm>
          </p:grpSpPr>
          <p:sp>
            <p:nvSpPr>
              <p:cNvPr id="9" name="Rectangle 37"/>
              <p:cNvSpPr>
                <a:spLocks noChangeArrowheads="1"/>
              </p:cNvSpPr>
              <p:nvPr userDrawn="1"/>
            </p:nvSpPr>
            <p:spPr bwMode="black">
              <a:xfrm>
                <a:off x="3297020" y="976935"/>
                <a:ext cx="1143355" cy="262145"/>
              </a:xfrm>
              <a:prstGeom prst="rect">
                <a:avLst/>
              </a:prstGeom>
              <a:solidFill>
                <a:srgbClr val="A1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10" name="Freeform 7"/>
              <p:cNvSpPr>
                <a:spLocks noEditPoints="1"/>
              </p:cNvSpPr>
              <p:nvPr userDrawn="1"/>
            </p:nvSpPr>
            <p:spPr bwMode="black">
              <a:xfrm>
                <a:off x="518032" y="1922253"/>
                <a:ext cx="4573420" cy="1723821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</p:grpSp>
      </p:grpSp>
      <p:sp>
        <p:nvSpPr>
          <p:cNvPr id="142" name="Title 1"/>
          <p:cNvSpPr>
            <a:spLocks noGrp="1"/>
          </p:cNvSpPr>
          <p:nvPr>
            <p:ph type="ctrTitle"/>
          </p:nvPr>
        </p:nvSpPr>
        <p:spPr bwMode="black">
          <a:xfrm>
            <a:off x="1895475" y="838200"/>
            <a:ext cx="5343525" cy="9144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fi-FI" noProof="0" dirty="0"/>
          </a:p>
        </p:txBody>
      </p:sp>
      <p:sp>
        <p:nvSpPr>
          <p:cNvPr id="143" name="Subtitle 2"/>
          <p:cNvSpPr>
            <a:spLocks noGrp="1"/>
          </p:cNvSpPr>
          <p:nvPr>
            <p:ph type="subTitle" idx="1"/>
          </p:nvPr>
        </p:nvSpPr>
        <p:spPr bwMode="black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fi-FI" noProof="0" dirty="0" smtClean="0"/>
          </a:p>
        </p:txBody>
      </p:sp>
      <p:sp>
        <p:nvSpPr>
          <p:cNvPr id="144" name="Text Placeholder 31"/>
          <p:cNvSpPr>
            <a:spLocks noGrp="1"/>
          </p:cNvSpPr>
          <p:nvPr>
            <p:ph type="body" sz="quarter" idx="10"/>
          </p:nvPr>
        </p:nvSpPr>
        <p:spPr bwMode="black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Clien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31"/>
          <p:cNvGrpSpPr>
            <a:grpSpLocks/>
          </p:cNvGrpSpPr>
          <p:nvPr userDrawn="1"/>
        </p:nvGrpSpPr>
        <p:grpSpPr bwMode="auto">
          <a:xfrm>
            <a:off x="1752600" y="0"/>
            <a:ext cx="7391400" cy="6175375"/>
            <a:chOff x="19140488" y="13674"/>
            <a:chExt cx="7443798" cy="6145827"/>
          </a:xfrm>
        </p:grpSpPr>
        <p:sp>
          <p:nvSpPr>
            <p:cNvPr id="7" name="Rectangle 17"/>
            <p:cNvSpPr>
              <a:spLocks noChangeArrowheads="1"/>
            </p:cNvSpPr>
            <p:nvPr/>
          </p:nvSpPr>
          <p:spPr bwMode="gray">
            <a:xfrm>
              <a:off x="19140488" y="4189361"/>
              <a:ext cx="2302206" cy="1970140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gray">
            <a:xfrm>
              <a:off x="25663404" y="4032950"/>
              <a:ext cx="920882" cy="2126551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gray">
            <a:xfrm>
              <a:off x="25049482" y="2900159"/>
              <a:ext cx="735427" cy="1289202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gray">
            <a:xfrm>
              <a:off x="25049482" y="4032950"/>
              <a:ext cx="735427" cy="2126551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gray">
            <a:xfrm>
              <a:off x="24665781" y="705672"/>
              <a:ext cx="476429" cy="2264003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gray">
            <a:xfrm>
              <a:off x="24665781" y="2900159"/>
              <a:ext cx="476429" cy="1289202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gray">
            <a:xfrm>
              <a:off x="24665781" y="4032950"/>
              <a:ext cx="476429" cy="2126551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gray">
            <a:xfrm>
              <a:off x="19140488" y="669335"/>
              <a:ext cx="5662786" cy="2300340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gray">
            <a:xfrm>
              <a:off x="19140488" y="2900159"/>
              <a:ext cx="5662786" cy="1289202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gray">
            <a:xfrm>
              <a:off x="19140488" y="4032950"/>
              <a:ext cx="5662786" cy="21265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7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786" cy="691998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</p:grpSp>
      <p:grpSp>
        <p:nvGrpSpPr>
          <p:cNvPr id="18" name="Group 31"/>
          <p:cNvGrpSpPr>
            <a:grpSpLocks/>
          </p:cNvGrpSpPr>
          <p:nvPr/>
        </p:nvGrpSpPr>
        <p:grpSpPr bwMode="auto">
          <a:xfrm>
            <a:off x="488950" y="2901950"/>
            <a:ext cx="1209675" cy="150813"/>
            <a:chOff x="489087" y="2521685"/>
            <a:chExt cx="1209752" cy="151219"/>
          </a:xfrm>
        </p:grpSpPr>
        <p:cxnSp>
          <p:nvCxnSpPr>
            <p:cNvPr id="19" name="Straight Connector 32"/>
            <p:cNvCxnSpPr/>
            <p:nvPr userDrawn="1"/>
          </p:nvCxnSpPr>
          <p:spPr>
            <a:xfrm rot="10800000">
              <a:off x="489087" y="2521685"/>
              <a:ext cx="1209752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33"/>
            <p:cNvCxnSpPr/>
            <p:nvPr userDrawn="1"/>
          </p:nvCxnSpPr>
          <p:spPr>
            <a:xfrm rot="5400000">
              <a:off x="413477" y="2597295"/>
              <a:ext cx="15121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32"/>
          <p:cNvGrpSpPr>
            <a:grpSpLocks/>
          </p:cNvGrpSpPr>
          <p:nvPr/>
        </p:nvGrpSpPr>
        <p:grpSpPr bwMode="auto">
          <a:xfrm>
            <a:off x="968375" y="6170613"/>
            <a:ext cx="914400" cy="533400"/>
            <a:chOff x="518032" y="978681"/>
            <a:chExt cx="4572000" cy="2667393"/>
          </a:xfrm>
        </p:grpSpPr>
        <p:sp>
          <p:nvSpPr>
            <p:cNvPr id="22" name="Rectangle 37"/>
            <p:cNvSpPr>
              <a:spLocks noChangeArrowheads="1"/>
            </p:cNvSpPr>
            <p:nvPr userDrawn="1"/>
          </p:nvSpPr>
          <p:spPr bwMode="black">
            <a:xfrm>
              <a:off x="3296157" y="978681"/>
              <a:ext cx="1143000" cy="261974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3" name="Freeform 7"/>
            <p:cNvSpPr>
              <a:spLocks noEditPoints="1"/>
            </p:cNvSpPr>
            <p:nvPr userDrawn="1"/>
          </p:nvSpPr>
          <p:spPr bwMode="black">
            <a:xfrm>
              <a:off x="518032" y="1923380"/>
              <a:ext cx="4572000" cy="1722694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</p:grpSp>
      <p:sp>
        <p:nvSpPr>
          <p:cNvPr id="31" name="Picture Placeholder 76"/>
          <p:cNvSpPr>
            <a:spLocks noGrp="1"/>
          </p:cNvSpPr>
          <p:nvPr>
            <p:ph type="pic" sz="quarter" idx="13"/>
          </p:nvPr>
        </p:nvSpPr>
        <p:spPr>
          <a:xfrm>
            <a:off x="609601" y="3048000"/>
            <a:ext cx="914400" cy="762000"/>
          </a:xfr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r>
              <a:rPr lang="fi-FI" noProof="0" smtClean="0"/>
              <a:t>Click icon to add picture</a:t>
            </a:r>
            <a:endParaRPr lang="fi-FI" noProof="0" dirty="0"/>
          </a:p>
        </p:txBody>
      </p:sp>
      <p:sp>
        <p:nvSpPr>
          <p:cNvPr id="45" name="Title 1"/>
          <p:cNvSpPr>
            <a:spLocks noGrp="1"/>
          </p:cNvSpPr>
          <p:nvPr>
            <p:ph type="ctrTitle"/>
          </p:nvPr>
        </p:nvSpPr>
        <p:spPr bwMode="white">
          <a:xfrm>
            <a:off x="1895475" y="838200"/>
            <a:ext cx="5343525" cy="9144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fi-FI" noProof="0"/>
          </a:p>
        </p:txBody>
      </p:sp>
      <p:sp>
        <p:nvSpPr>
          <p:cNvPr id="46" name="Subtitle 2"/>
          <p:cNvSpPr>
            <a:spLocks noGrp="1"/>
          </p:cNvSpPr>
          <p:nvPr>
            <p:ph type="subTitle" idx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fi-FI" noProof="0" dirty="0" smtClean="0"/>
          </a:p>
        </p:txBody>
      </p:sp>
      <p:sp>
        <p:nvSpPr>
          <p:cNvPr id="47" name="Text Placeholder 31"/>
          <p:cNvSpPr>
            <a:spLocks noGrp="1"/>
          </p:cNvSpPr>
          <p:nvPr>
            <p:ph type="body" sz="quarter" idx="10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26"/>
          <p:cNvGrpSpPr>
            <a:grpSpLocks/>
          </p:cNvGrpSpPr>
          <p:nvPr userDrawn="1"/>
        </p:nvGrpSpPr>
        <p:grpSpPr bwMode="auto">
          <a:xfrm>
            <a:off x="1752600" y="0"/>
            <a:ext cx="7391400" cy="6175375"/>
            <a:chOff x="19140488" y="13674"/>
            <a:chExt cx="7443798" cy="6145827"/>
          </a:xfrm>
        </p:grpSpPr>
        <p:sp>
          <p:nvSpPr>
            <p:cNvPr id="7" name="Rectangle 17"/>
            <p:cNvSpPr>
              <a:spLocks noChangeArrowheads="1"/>
            </p:cNvSpPr>
            <p:nvPr/>
          </p:nvSpPr>
          <p:spPr bwMode="gray">
            <a:xfrm>
              <a:off x="19140488" y="4189361"/>
              <a:ext cx="2302206" cy="1970140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gray">
            <a:xfrm>
              <a:off x="25663404" y="4032950"/>
              <a:ext cx="920882" cy="2126551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gray">
            <a:xfrm>
              <a:off x="25049482" y="2900159"/>
              <a:ext cx="735427" cy="1289202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gray">
            <a:xfrm>
              <a:off x="25049482" y="4032950"/>
              <a:ext cx="735427" cy="2126551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gray">
            <a:xfrm>
              <a:off x="24665781" y="705672"/>
              <a:ext cx="476429" cy="2264003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gray">
            <a:xfrm>
              <a:off x="24665781" y="2900159"/>
              <a:ext cx="476429" cy="1289202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gray">
            <a:xfrm>
              <a:off x="24665781" y="4032950"/>
              <a:ext cx="476429" cy="2126551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gray">
            <a:xfrm>
              <a:off x="19140488" y="669335"/>
              <a:ext cx="5662786" cy="2300340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gray">
            <a:xfrm>
              <a:off x="19140488" y="2900159"/>
              <a:ext cx="5662786" cy="1289202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gray">
            <a:xfrm>
              <a:off x="19140488" y="4032950"/>
              <a:ext cx="5662786" cy="21265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8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786" cy="691998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</p:grpSp>
      <p:grpSp>
        <p:nvGrpSpPr>
          <p:cNvPr id="19" name="Group 32"/>
          <p:cNvGrpSpPr>
            <a:grpSpLocks/>
          </p:cNvGrpSpPr>
          <p:nvPr userDrawn="1"/>
        </p:nvGrpSpPr>
        <p:grpSpPr bwMode="auto">
          <a:xfrm>
            <a:off x="968375" y="6170613"/>
            <a:ext cx="914400" cy="533400"/>
            <a:chOff x="518032" y="978681"/>
            <a:chExt cx="4572000" cy="2667393"/>
          </a:xfrm>
        </p:grpSpPr>
        <p:sp>
          <p:nvSpPr>
            <p:cNvPr id="20" name="Rectangle 37"/>
            <p:cNvSpPr>
              <a:spLocks noChangeArrowheads="1"/>
            </p:cNvSpPr>
            <p:nvPr userDrawn="1"/>
          </p:nvSpPr>
          <p:spPr bwMode="black">
            <a:xfrm>
              <a:off x="3296157" y="978681"/>
              <a:ext cx="1143000" cy="261974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1" name="Freeform 7"/>
            <p:cNvSpPr>
              <a:spLocks noEditPoints="1"/>
            </p:cNvSpPr>
            <p:nvPr userDrawn="1"/>
          </p:nvSpPr>
          <p:spPr bwMode="black">
            <a:xfrm>
              <a:off x="518032" y="1923380"/>
              <a:ext cx="4572000" cy="1722694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</p:grpSp>
      <p:sp>
        <p:nvSpPr>
          <p:cNvPr id="54" name="Title 1"/>
          <p:cNvSpPr>
            <a:spLocks noGrp="1"/>
          </p:cNvSpPr>
          <p:nvPr>
            <p:ph type="ctrTitle"/>
          </p:nvPr>
        </p:nvSpPr>
        <p:spPr bwMode="white">
          <a:xfrm>
            <a:off x="1895475" y="838200"/>
            <a:ext cx="5343525" cy="9144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fi-FI" noProof="0" dirty="0"/>
          </a:p>
        </p:txBody>
      </p:sp>
      <p:sp>
        <p:nvSpPr>
          <p:cNvPr id="55" name="Subtitle 2"/>
          <p:cNvSpPr>
            <a:spLocks noGrp="1"/>
          </p:cNvSpPr>
          <p:nvPr>
            <p:ph type="subTitle" idx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fi-FI" noProof="0" dirty="0" smtClean="0"/>
          </a:p>
        </p:txBody>
      </p:sp>
      <p:sp>
        <p:nvSpPr>
          <p:cNvPr id="56" name="Text Placeholder 31"/>
          <p:cNvSpPr>
            <a:spLocks noGrp="1"/>
          </p:cNvSpPr>
          <p:nvPr>
            <p:ph type="body" sz="quarter" idx="10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7" name="Picture Placeholder 76"/>
          <p:cNvSpPr>
            <a:spLocks noGrp="1"/>
          </p:cNvSpPr>
          <p:nvPr>
            <p:ph type="pic" sz="quarter" idx="13"/>
          </p:nvPr>
        </p:nvSpPr>
        <p:spPr>
          <a:xfrm>
            <a:off x="1752600" y="2899977"/>
            <a:ext cx="6324600" cy="3272223"/>
          </a:xfr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r>
              <a:rPr lang="fi-FI" noProof="0" smtClean="0"/>
              <a:t>Click icon to add picture</a:t>
            </a:r>
            <a:endParaRPr lang="fi-FI" noProof="0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49"/>
          <p:cNvSpPr>
            <a:spLocks noChangeArrowheads="1"/>
          </p:cNvSpPr>
          <p:nvPr/>
        </p:nvSpPr>
        <p:spPr bwMode="gray">
          <a:xfrm>
            <a:off x="7391400" y="685800"/>
            <a:ext cx="1752600" cy="5486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i-FI">
              <a:latin typeface="+mn-lt"/>
            </a:endParaRPr>
          </a:p>
        </p:txBody>
      </p:sp>
      <p:sp>
        <p:nvSpPr>
          <p:cNvPr id="6" name="Rectangle 648"/>
          <p:cNvSpPr>
            <a:spLocks noChangeArrowheads="1"/>
          </p:cNvSpPr>
          <p:nvPr/>
        </p:nvSpPr>
        <p:spPr bwMode="gray">
          <a:xfrm>
            <a:off x="1752600" y="0"/>
            <a:ext cx="56388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i-FI">
              <a:latin typeface="+mn-lt"/>
            </a:endParaRPr>
          </a:p>
        </p:txBody>
      </p:sp>
      <p:sp>
        <p:nvSpPr>
          <p:cNvPr id="7" name="Rectangle 650"/>
          <p:cNvSpPr>
            <a:spLocks noChangeArrowheads="1"/>
          </p:cNvSpPr>
          <p:nvPr/>
        </p:nvSpPr>
        <p:spPr bwMode="gray">
          <a:xfrm>
            <a:off x="1752600" y="685800"/>
            <a:ext cx="5638800" cy="5486400"/>
          </a:xfrm>
          <a:prstGeom prst="rect">
            <a:avLst/>
          </a:prstGeom>
          <a:solidFill>
            <a:schemeClr val="tx2"/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i-FI">
              <a:latin typeface="+mn-lt"/>
            </a:endParaRPr>
          </a:p>
        </p:txBody>
      </p:sp>
      <p:grpSp>
        <p:nvGrpSpPr>
          <p:cNvPr id="8" name="Group 32"/>
          <p:cNvGrpSpPr>
            <a:grpSpLocks/>
          </p:cNvGrpSpPr>
          <p:nvPr userDrawn="1"/>
        </p:nvGrpSpPr>
        <p:grpSpPr bwMode="auto">
          <a:xfrm>
            <a:off x="968375" y="6170613"/>
            <a:ext cx="914400" cy="533400"/>
            <a:chOff x="518032" y="978681"/>
            <a:chExt cx="4572000" cy="2667393"/>
          </a:xfrm>
        </p:grpSpPr>
        <p:sp>
          <p:nvSpPr>
            <p:cNvPr id="9" name="Rectangle 37"/>
            <p:cNvSpPr>
              <a:spLocks noChangeArrowheads="1"/>
            </p:cNvSpPr>
            <p:nvPr userDrawn="1"/>
          </p:nvSpPr>
          <p:spPr bwMode="black">
            <a:xfrm>
              <a:off x="3296157" y="978681"/>
              <a:ext cx="1143000" cy="261974"/>
            </a:xfrm>
            <a:prstGeom prst="rect">
              <a:avLst/>
            </a:prstGeom>
            <a:solidFill>
              <a:schemeClr val="tx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black">
            <a:xfrm>
              <a:off x="518032" y="1923380"/>
              <a:ext cx="4572000" cy="1722694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</p:grpSp>
      <p:sp>
        <p:nvSpPr>
          <p:cNvPr id="50" name="Title 1"/>
          <p:cNvSpPr>
            <a:spLocks noGrp="1"/>
          </p:cNvSpPr>
          <p:nvPr>
            <p:ph type="ctrTitle"/>
          </p:nvPr>
        </p:nvSpPr>
        <p:spPr bwMode="white">
          <a:xfrm>
            <a:off x="1895475" y="838200"/>
            <a:ext cx="5343525" cy="9144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fi-FI" noProof="0" dirty="0"/>
          </a:p>
        </p:txBody>
      </p:sp>
      <p:sp>
        <p:nvSpPr>
          <p:cNvPr id="51" name="Subtitle 2"/>
          <p:cNvSpPr>
            <a:spLocks noGrp="1"/>
          </p:cNvSpPr>
          <p:nvPr>
            <p:ph type="subTitle" idx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fi-FI" noProof="0" dirty="0" smtClean="0"/>
          </a:p>
        </p:txBody>
      </p:sp>
      <p:sp>
        <p:nvSpPr>
          <p:cNvPr id="52" name="Text Placeholder 31"/>
          <p:cNvSpPr>
            <a:spLocks noGrp="1"/>
          </p:cNvSpPr>
          <p:nvPr>
            <p:ph type="body" sz="quarter" idx="10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hape 61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wCFirm"/>
          <p:cNvSpPr txBox="1"/>
          <p:nvPr userDrawn="1"/>
        </p:nvSpPr>
        <p:spPr>
          <a:xfrm>
            <a:off x="533400" y="6477000"/>
            <a:ext cx="2590800" cy="1524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000">
                <a:latin typeface="Arial" pitchFamily="34" charset="0"/>
                <a:cs typeface="Arial" pitchFamily="34" charset="0"/>
              </a:rPr>
              <a:t>PwC</a:t>
            </a:r>
            <a:endParaRPr lang="fi-FI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1752601"/>
            <a:ext cx="3962400" cy="4419599"/>
          </a:xfrm>
        </p:spPr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648201" y="1752600"/>
            <a:ext cx="3962399" cy="4419600"/>
          </a:xfrm>
        </p:spPr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533400" y="6324600"/>
            <a:ext cx="5257800" cy="15240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Kohti suunnittelu- ja konsulttialan tulevaisuutta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46B472C-EEDA-4E22-B400-FC7D93B350B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8"/>
          </p:nvPr>
        </p:nvSpPr>
        <p:spPr/>
        <p:txBody>
          <a:bodyPr vert="horz" wrap="square" numCol="1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i-FI"/>
              <a:t>4.5.2011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hape 18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wCFirm"/>
          <p:cNvSpPr txBox="1"/>
          <p:nvPr userDrawn="1"/>
        </p:nvSpPr>
        <p:spPr>
          <a:xfrm>
            <a:off x="533400" y="6477000"/>
            <a:ext cx="2590800" cy="1524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000">
                <a:latin typeface="Arial" pitchFamily="34" charset="0"/>
                <a:cs typeface="Arial" pitchFamily="34" charset="0"/>
              </a:rPr>
              <a:t>PwC</a:t>
            </a:r>
            <a:endParaRPr lang="fi-FI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1"/>
            <a:ext cx="8077200" cy="914400"/>
          </a:xfrm>
        </p:spPr>
        <p:txBody>
          <a:bodyPr/>
          <a:lstStyle/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3"/>
          </p:nvPr>
        </p:nvSpPr>
        <p:spPr>
          <a:xfrm>
            <a:off x="533400" y="1752601"/>
            <a:ext cx="2590800" cy="4419599"/>
          </a:xfrm>
        </p:spPr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3276601" y="1752601"/>
            <a:ext cx="2590799" cy="4419599"/>
          </a:xfrm>
        </p:spPr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019800" y="1752601"/>
            <a:ext cx="2590800" cy="4419599"/>
          </a:xfrm>
        </p:spPr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533400" y="6324600"/>
            <a:ext cx="5257800" cy="15240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Kohti suunnittelu- ja konsulttialan tulevaisuutta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41942C5-6D2B-4E86-BEFD-B97AFF45E79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30.11.2010</a:t>
            </a:r>
            <a:endParaRPr lang="fi-FI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und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hape 13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wCFirm"/>
          <p:cNvSpPr txBox="1"/>
          <p:nvPr userDrawn="1"/>
        </p:nvSpPr>
        <p:spPr>
          <a:xfrm>
            <a:off x="533400" y="6477000"/>
            <a:ext cx="2590800" cy="1524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000">
                <a:latin typeface="Arial" pitchFamily="34" charset="0"/>
                <a:cs typeface="Arial" pitchFamily="34" charset="0"/>
              </a:rPr>
              <a:t>PwC</a:t>
            </a:r>
            <a:endParaRPr lang="fi-FI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3352800"/>
            <a:ext cx="3962400" cy="2819400"/>
          </a:xfrm>
        </p:spPr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648199" y="3352800"/>
            <a:ext cx="3962401" cy="2819400"/>
          </a:xfrm>
        </p:spPr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8077200" cy="1447800"/>
          </a:xfrm>
        </p:spPr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533400" y="6324600"/>
            <a:ext cx="5257800" cy="15240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Kohti suunnittelu- ja konsulttialan tulevaisuutta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64F179D-2B9D-4273-BE82-896F237403E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30.11.2010</a:t>
            </a:r>
            <a:endParaRPr lang="fi-FI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Lef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hape 13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wCFirm"/>
          <p:cNvSpPr txBox="1"/>
          <p:nvPr userDrawn="1"/>
        </p:nvSpPr>
        <p:spPr>
          <a:xfrm>
            <a:off x="533400" y="6477000"/>
            <a:ext cx="2590800" cy="1524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000">
                <a:latin typeface="Arial" pitchFamily="34" charset="0"/>
                <a:cs typeface="Arial" pitchFamily="34" charset="0"/>
              </a:rPr>
              <a:t>PwC</a:t>
            </a:r>
            <a:endParaRPr lang="fi-FI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6019800" y="1752600"/>
            <a:ext cx="2590800" cy="2133600"/>
          </a:xfrm>
        </p:spPr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019800" y="4038600"/>
            <a:ext cx="2590800" cy="2133600"/>
          </a:xfrm>
        </p:spPr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5334000" cy="4419600"/>
          </a:xfrm>
        </p:spPr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533400" y="6324600"/>
            <a:ext cx="5257800" cy="15240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Kohti suunnittelu- ja konsulttialan tulevaisuutta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5BEDE6-0F35-4935-A531-3692AD9EBD0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30.11.2010</a:t>
            </a:r>
            <a:endParaRPr lang="fi-FI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R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hape 13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wCFirm"/>
          <p:cNvSpPr txBox="1"/>
          <p:nvPr userDrawn="1"/>
        </p:nvSpPr>
        <p:spPr>
          <a:xfrm>
            <a:off x="533400" y="6477000"/>
            <a:ext cx="2590800" cy="1524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000">
                <a:latin typeface="Arial" pitchFamily="34" charset="0"/>
                <a:cs typeface="Arial" pitchFamily="34" charset="0"/>
              </a:rPr>
              <a:t>PwC</a:t>
            </a:r>
            <a:endParaRPr lang="fi-FI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1752600"/>
            <a:ext cx="2590800" cy="2133600"/>
          </a:xfrm>
        </p:spPr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4038600"/>
            <a:ext cx="2590800" cy="2133600"/>
          </a:xfrm>
        </p:spPr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3276600" y="1752600"/>
            <a:ext cx="5334000" cy="4419600"/>
          </a:xfrm>
        </p:spPr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533400" y="6324600"/>
            <a:ext cx="5257800" cy="15240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Kohti suunnittelu- ja konsulttialan tulevaisuutta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6BC00B5-AD65-4794-B2D2-E90C3E07C8C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30.11.2010</a:t>
            </a:r>
            <a:endParaRPr lang="fi-FI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 with Imp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hape 29"/>
          <p:cNvCxnSpPr/>
          <p:nvPr/>
        </p:nvCxnSpPr>
        <p:spPr>
          <a:xfrm rot="5400000" flipH="1" flipV="1">
            <a:off x="5791200" y="-2057400"/>
            <a:ext cx="152400" cy="54864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wCFirm"/>
          <p:cNvSpPr txBox="1"/>
          <p:nvPr userDrawn="1"/>
        </p:nvSpPr>
        <p:spPr>
          <a:xfrm>
            <a:off x="533400" y="6477000"/>
            <a:ext cx="2590800" cy="1524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000">
                <a:latin typeface="Arial" pitchFamily="34" charset="0"/>
                <a:cs typeface="Arial" pitchFamily="34" charset="0"/>
              </a:rPr>
              <a:t>PwC</a:t>
            </a:r>
            <a:endParaRPr lang="fi-FI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685800"/>
            <a:ext cx="53340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fi-FI" noProof="1" smtClean="0"/>
              <a:t>Click to edit Master title style</a:t>
            </a:r>
            <a:endParaRPr lang="fi-FI" noProof="1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3276600" y="1752600"/>
            <a:ext cx="53340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fi-FI" noProof="1" smtClean="0"/>
              <a:t>Click to edit Master text styles</a:t>
            </a:r>
          </a:p>
          <a:p>
            <a:pPr lvl="1"/>
            <a:r>
              <a:rPr lang="fi-FI" noProof="1" smtClean="0"/>
              <a:t>Second level</a:t>
            </a:r>
          </a:p>
          <a:p>
            <a:pPr lvl="2"/>
            <a:r>
              <a:rPr lang="fi-FI" noProof="1" smtClean="0"/>
              <a:t>Third level</a:t>
            </a:r>
          </a:p>
          <a:p>
            <a:pPr lvl="3"/>
            <a:r>
              <a:rPr lang="fi-FI" noProof="1" smtClean="0"/>
              <a:t>Fourth level</a:t>
            </a:r>
          </a:p>
          <a:p>
            <a:pPr lvl="4"/>
            <a:r>
              <a:rPr lang="fi-FI" noProof="1" smtClean="0"/>
              <a:t>Fifth level</a:t>
            </a:r>
            <a:endParaRPr lang="fi-FI" noProof="1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2590800" cy="2130552"/>
          </a:xfrm>
        </p:spPr>
        <p:txBody>
          <a:bodyPr/>
          <a:lstStyle>
            <a:lvl1pPr>
              <a:defRPr sz="2400" b="1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noProof="1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533400" y="6324600"/>
            <a:ext cx="5257800" cy="15240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Kohti suunnittelu- ja konsulttialan tulevaisuutta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0C9B850-D91A-462E-9E3A-609C8368D91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30.11.2010</a:t>
            </a:r>
            <a:endParaRPr lang="fi-FI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hape 9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wCFirm"/>
          <p:cNvSpPr txBox="1"/>
          <p:nvPr userDrawn="1"/>
        </p:nvSpPr>
        <p:spPr>
          <a:xfrm>
            <a:off x="533400" y="6477000"/>
            <a:ext cx="2590800" cy="1524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000">
                <a:latin typeface="Arial" pitchFamily="34" charset="0"/>
                <a:cs typeface="Arial" pitchFamily="34" charset="0"/>
              </a:rPr>
              <a:t>PwC</a:t>
            </a:r>
            <a:endParaRPr lang="fi-FI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33400" y="6324600"/>
            <a:ext cx="5257800" cy="15240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Kohti suunnittelu- ja konsulttialan tulevaisuutta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10F86F5-6DCF-4C60-8F35-E7712140DCA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30.11.2010</a:t>
            </a:r>
            <a:endParaRPr lang="fi-FI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33400" y="6858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</a:t>
            </a:r>
            <a:br>
              <a:rPr lang="fi-FI" smtClean="0"/>
            </a:br>
            <a:r>
              <a:rPr lang="fi-FI" smtClean="0"/>
              <a:t>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1752600"/>
            <a:ext cx="8077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175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AC68CEB-6962-49CD-BC6B-59C85DD1942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30.11.2010</a:t>
            </a:r>
            <a:endParaRPr lang="fi-FI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0225" y="6324600"/>
            <a:ext cx="5260975" cy="150813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>
              <a:defRPr sz="1000">
                <a:cs typeface="Arial" charset="0"/>
              </a:defRPr>
            </a:lvl1pPr>
          </a:lstStyle>
          <a:p>
            <a:r>
              <a:rPr lang="fi-FI"/>
              <a:t>Towards the new future in consulting engineering services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  <p:sldLayoutId id="2147483684" r:id="rId17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i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9pPr>
    </p:titleStyle>
    <p:bodyStyle>
      <a:lvl1pPr marL="342900" indent="-615950" algn="l" rtl="0" eaLnBrk="0" fontAlgn="base" hangingPunct="0">
        <a:spcBef>
          <a:spcPct val="0"/>
        </a:spcBef>
        <a:spcAft>
          <a:spcPts val="900"/>
        </a:spcAft>
        <a:buClr>
          <a:schemeClr val="tx1"/>
        </a:buClr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273050" indent="-273050" algn="l" rtl="0" eaLnBrk="0" fontAlgn="base" hangingPunct="0">
        <a:spcBef>
          <a:spcPct val="0"/>
        </a:spcBef>
        <a:spcAft>
          <a:spcPts val="900"/>
        </a:spcAft>
        <a:buClr>
          <a:schemeClr val="tx1"/>
        </a:buClr>
        <a:buFont typeface="Georgia" pitchFamily="18" charset="0"/>
        <a:buChar char="•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547688" indent="-273050" algn="l" rtl="0" eaLnBrk="0" fontAlgn="base" hangingPunct="0">
        <a:spcBef>
          <a:spcPct val="0"/>
        </a:spcBef>
        <a:spcAft>
          <a:spcPts val="900"/>
        </a:spcAft>
        <a:buClr>
          <a:schemeClr val="tx1"/>
        </a:buClr>
        <a:buFont typeface="Georgia" pitchFamily="18" charset="0"/>
        <a:buChar char="-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822325" indent="-273050" algn="l" rtl="0" eaLnBrk="0" fontAlgn="base" hangingPunct="0">
        <a:spcBef>
          <a:spcPct val="0"/>
        </a:spcBef>
        <a:spcAft>
          <a:spcPts val="900"/>
        </a:spcAft>
        <a:buClr>
          <a:schemeClr val="tx1"/>
        </a:buClr>
        <a:buFont typeface="Georgia" pitchFamily="18" charset="0"/>
        <a:buChar char="◦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1096963" indent="-273050" algn="l" rtl="0" eaLnBrk="0" fontAlgn="base" hangingPunct="0">
        <a:spcBef>
          <a:spcPct val="0"/>
        </a:spcBef>
        <a:spcAft>
          <a:spcPts val="900"/>
        </a:spcAft>
        <a:buClr>
          <a:schemeClr val="tx1"/>
        </a:buClr>
        <a:buFont typeface="Georgia" pitchFamily="18" charset="0"/>
        <a:buChar char="›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74320" marR="0" indent="-27432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Pct val="100000"/>
        <a:buFont typeface="+mj-lt"/>
        <a:buAutoNum type="arabicPeriod"/>
        <a:tabLst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6pPr>
      <a:lvl7pPr marL="54864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alpha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7pPr>
      <a:lvl8pPr marL="82296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roman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8pPr>
      <a:lvl9pPr marL="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itchFamily="34" charset="0"/>
        <a:buNone/>
        <a:defRPr sz="2000" b="1" kern="1200" baseline="0">
          <a:solidFill>
            <a:schemeClr val="tx2"/>
          </a:solidFill>
          <a:latin typeface="Georgia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 bwMode="ltGray">
          <a:xfrm>
            <a:off x="457200" y="1828800"/>
            <a:ext cx="2743200" cy="6858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i-FI">
                <a:solidFill>
                  <a:schemeClr val="tx1"/>
                </a:solidFill>
              </a:rPr>
              <a:t>KNOWLEDGE</a:t>
            </a:r>
          </a:p>
        </p:txBody>
      </p:sp>
      <p:sp>
        <p:nvSpPr>
          <p:cNvPr id="12" name="Rounded Rectangle 11"/>
          <p:cNvSpPr/>
          <p:nvPr/>
        </p:nvSpPr>
        <p:spPr bwMode="ltGray">
          <a:xfrm>
            <a:off x="457200" y="2971800"/>
            <a:ext cx="2743200" cy="6858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i-FI">
                <a:solidFill>
                  <a:schemeClr val="tx1"/>
                </a:solidFill>
                <a:latin typeface="Georgia" pitchFamily="18" charset="0"/>
              </a:rPr>
              <a:t>SUPPLY</a:t>
            </a:r>
          </a:p>
        </p:txBody>
      </p:sp>
      <p:sp>
        <p:nvSpPr>
          <p:cNvPr id="13" name="Rounded Rectangle 12"/>
          <p:cNvSpPr/>
          <p:nvPr/>
        </p:nvSpPr>
        <p:spPr bwMode="ltGray">
          <a:xfrm>
            <a:off x="457200" y="4114800"/>
            <a:ext cx="2743200" cy="6858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i-FI">
                <a:solidFill>
                  <a:schemeClr val="tx1"/>
                </a:solidFill>
                <a:latin typeface="Georgia" pitchFamily="18" charset="0"/>
              </a:rPr>
              <a:t>OPERATING MODELS</a:t>
            </a:r>
          </a:p>
        </p:txBody>
      </p:sp>
      <p:sp>
        <p:nvSpPr>
          <p:cNvPr id="14" name="Rounded Rectangle 13"/>
          <p:cNvSpPr/>
          <p:nvPr/>
        </p:nvSpPr>
        <p:spPr bwMode="ltGray">
          <a:xfrm>
            <a:off x="457200" y="5257800"/>
            <a:ext cx="2743200" cy="6858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i-FI">
                <a:solidFill>
                  <a:schemeClr val="tx1"/>
                </a:solidFill>
                <a:latin typeface="Georgia" pitchFamily="18" charset="0"/>
              </a:rPr>
              <a:t>PROCUREMENT</a:t>
            </a:r>
          </a:p>
        </p:txBody>
      </p:sp>
      <p:sp>
        <p:nvSpPr>
          <p:cNvPr id="215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Four objectives of the future project to promote competitiveness</a:t>
            </a:r>
          </a:p>
        </p:txBody>
      </p:sp>
      <p:sp>
        <p:nvSpPr>
          <p:cNvPr id="21510" name="Footer Placeholder 3"/>
          <p:cNvSpPr>
            <a:spLocks noGrp="1"/>
          </p:cNvSpPr>
          <p:nvPr>
            <p:ph type="ftr" sz="quarter" idx="16"/>
          </p:nvPr>
        </p:nvSpPr>
        <p:spPr bwMode="auto">
          <a:xfrm>
            <a:off x="457200" y="6248400"/>
            <a:ext cx="7696200" cy="2286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i-FI" sz="1800"/>
              <a:t>Towards the new future in consulting engineering services</a:t>
            </a:r>
          </a:p>
        </p:txBody>
      </p:sp>
      <p:sp>
        <p:nvSpPr>
          <p:cNvPr id="21511" name="Slide Number Placeholder 4"/>
          <p:cNvSpPr>
            <a:spLocks noGrp="1"/>
          </p:cNvSpPr>
          <p:nvPr>
            <p:ph type="sldNum" sz="quarter" idx="17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ED16CE-AE16-4D60-9CA3-AE2C9E4112BD}" type="slidenum">
              <a:rPr lang="fi-FI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 smtClean="0">
              <a:latin typeface="Arial" charset="0"/>
              <a:cs typeface="Arial" charset="0"/>
            </a:endParaRPr>
          </a:p>
        </p:txBody>
      </p:sp>
      <p:sp>
        <p:nvSpPr>
          <p:cNvPr id="21512" name="Date Placeholder 5"/>
          <p:cNvSpPr>
            <a:spLocks noGrp="1"/>
          </p:cNvSpPr>
          <p:nvPr>
            <p:ph type="dt" sz="quarter" idx="18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i-FI" smtClean="0"/>
              <a:t>30.11.2010</a:t>
            </a:r>
          </a:p>
        </p:txBody>
      </p:sp>
      <p:sp>
        <p:nvSpPr>
          <p:cNvPr id="7" name="Rounded Rectangle 6"/>
          <p:cNvSpPr/>
          <p:nvPr/>
        </p:nvSpPr>
        <p:spPr bwMode="ltGray">
          <a:xfrm>
            <a:off x="2971800" y="1752600"/>
            <a:ext cx="5867400" cy="990600"/>
          </a:xfrm>
          <a:prstGeom prst="roundRect">
            <a:avLst/>
          </a:prstGeom>
          <a:solidFill>
            <a:schemeClr val="tx2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>
                <a:solidFill>
                  <a:schemeClr val="tx1"/>
                </a:solidFill>
              </a:rPr>
              <a:t>The personnel's expertise and capabilities have to face the change and new challenges for companies</a:t>
            </a:r>
          </a:p>
        </p:txBody>
      </p:sp>
      <p:sp>
        <p:nvSpPr>
          <p:cNvPr id="8" name="Rounded Rectangle 7"/>
          <p:cNvSpPr/>
          <p:nvPr/>
        </p:nvSpPr>
        <p:spPr bwMode="ltGray">
          <a:xfrm>
            <a:off x="3048000" y="2895600"/>
            <a:ext cx="5867400" cy="990600"/>
          </a:xfrm>
          <a:prstGeom prst="roundRect">
            <a:avLst/>
          </a:prstGeom>
          <a:solidFill>
            <a:schemeClr val="tx2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>
                <a:solidFill>
                  <a:schemeClr val="tx1"/>
                </a:solidFill>
              </a:rPr>
              <a:t>Companies product and service supply has to be now and in future competitive in international markets and respond to clients' needs</a:t>
            </a:r>
          </a:p>
        </p:txBody>
      </p:sp>
      <p:sp>
        <p:nvSpPr>
          <p:cNvPr id="9" name="Rounded Rectangle 8"/>
          <p:cNvSpPr/>
          <p:nvPr/>
        </p:nvSpPr>
        <p:spPr bwMode="ltGray">
          <a:xfrm>
            <a:off x="3048000" y="4038600"/>
            <a:ext cx="5867400" cy="990600"/>
          </a:xfrm>
          <a:prstGeom prst="roundRect">
            <a:avLst/>
          </a:prstGeom>
          <a:solidFill>
            <a:schemeClr val="tx2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>
                <a:solidFill>
                  <a:schemeClr val="tx1"/>
                </a:solidFill>
              </a:rPr>
              <a:t>Companies </a:t>
            </a:r>
            <a:r>
              <a:rPr lang="en-US">
                <a:solidFill>
                  <a:schemeClr val="tx1"/>
                </a:solidFill>
              </a:rPr>
              <a:t>operating models</a:t>
            </a:r>
            <a:r>
              <a:rPr lang="fi-FI">
                <a:solidFill>
                  <a:schemeClr val="tx1"/>
                </a:solidFill>
              </a:rPr>
              <a:t> and approaches are effective and support targeted business</a:t>
            </a:r>
          </a:p>
        </p:txBody>
      </p:sp>
      <p:sp>
        <p:nvSpPr>
          <p:cNvPr id="10" name="Rounded Rectangle 9"/>
          <p:cNvSpPr/>
          <p:nvPr/>
        </p:nvSpPr>
        <p:spPr bwMode="ltGray">
          <a:xfrm>
            <a:off x="3124200" y="5181600"/>
            <a:ext cx="5867400" cy="990600"/>
          </a:xfrm>
          <a:prstGeom prst="roundRect">
            <a:avLst/>
          </a:prstGeom>
          <a:solidFill>
            <a:schemeClr val="tx2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>
                <a:solidFill>
                  <a:schemeClr val="tx1"/>
                </a:solidFill>
              </a:rPr>
              <a:t>Procurement of design services emphasize </a:t>
            </a:r>
          </a:p>
          <a:p>
            <a:pPr algn="ctr">
              <a:defRPr/>
            </a:pPr>
            <a:r>
              <a:rPr lang="fi-FI">
                <a:solidFill>
                  <a:schemeClr val="tx1"/>
                </a:solidFill>
              </a:rPr>
              <a:t>high level expertice and quality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Conclusions</a:t>
            </a:r>
            <a:endParaRPr lang="fi-FI" smtClean="0"/>
          </a:p>
        </p:txBody>
      </p:sp>
      <p:sp>
        <p:nvSpPr>
          <p:cNvPr id="22530" name="Footer Placeholder 3"/>
          <p:cNvSpPr>
            <a:spLocks noGrp="1"/>
          </p:cNvSpPr>
          <p:nvPr>
            <p:ph type="ftr" sz="quarter" idx="16"/>
          </p:nvPr>
        </p:nvSpPr>
        <p:spPr bwMode="auto">
          <a:xfrm>
            <a:off x="533400" y="6172200"/>
            <a:ext cx="7467600" cy="2286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i-FI" sz="1800"/>
              <a:t>Towards the new future in consulting engineering services</a:t>
            </a: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7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473FD65-46B4-42E1-93AC-576577A4EDFA}" type="slidenum">
              <a:rPr lang="fi-FI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i-FI" smtClean="0">
              <a:latin typeface="Arial" charset="0"/>
              <a:cs typeface="Arial" charset="0"/>
            </a:endParaRPr>
          </a:p>
        </p:txBody>
      </p:sp>
      <p:sp>
        <p:nvSpPr>
          <p:cNvPr id="22532" name="Date Placeholder 5"/>
          <p:cNvSpPr>
            <a:spLocks noGrp="1"/>
          </p:cNvSpPr>
          <p:nvPr>
            <p:ph type="dt" sz="quarter" idx="18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i-FI" smtClean="0"/>
              <a:t>30.11.2010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447800"/>
            <a:ext cx="8077200" cy="457200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366713" indent="-273050" eaLnBrk="1" hangingPunct="1">
              <a:spcAft>
                <a:spcPts val="1800"/>
              </a:spcAft>
              <a:buClr>
                <a:schemeClr val="bg1"/>
              </a:buClr>
              <a:buFontTx/>
              <a:buChar char="•"/>
              <a:defRPr/>
            </a:pPr>
            <a:r>
              <a:rPr lang="en-US" smtClean="0">
                <a:solidFill>
                  <a:schemeClr val="bg1"/>
                </a:solidFill>
                <a:latin typeface="Georgia" pitchFamily="18" charset="0"/>
              </a:rPr>
              <a:t>Change in the markets force companies to think about new growth areas and clients. The business is challenging, if you will continue as to date. Establishing a footing in emerging markets requires a strong expertise in corporate management, as well as continued support from organizations and national actors.</a:t>
            </a:r>
            <a:br>
              <a:rPr lang="en-US" smtClean="0">
                <a:solidFill>
                  <a:schemeClr val="bg1"/>
                </a:solidFill>
                <a:latin typeface="Georgia" pitchFamily="18" charset="0"/>
              </a:rPr>
            </a:br>
            <a:endParaRPr lang="en-US" smtClean="0">
              <a:solidFill>
                <a:schemeClr val="bg1"/>
              </a:solidFill>
              <a:latin typeface="Georgia" pitchFamily="18" charset="0"/>
            </a:endParaRPr>
          </a:p>
          <a:p>
            <a:pPr marL="366713" indent="-273050" eaLnBrk="1" hangingPunct="1">
              <a:spcAft>
                <a:spcPts val="1800"/>
              </a:spcAft>
              <a:buClr>
                <a:schemeClr val="bg1"/>
              </a:buClr>
              <a:buFontTx/>
              <a:buChar char="•"/>
              <a:defRPr/>
            </a:pPr>
            <a:r>
              <a:rPr lang="en-US" smtClean="0">
                <a:solidFill>
                  <a:schemeClr val="bg1"/>
                </a:solidFill>
                <a:latin typeface="Georgia" pitchFamily="18" charset="0"/>
              </a:rPr>
              <a:t>You have to listen to "Chinese" client´s customers. Success will be gained in addition to the offered traditional services, also by the new additional services, by which our clients win more customers, or significantly enhance their own operations.</a:t>
            </a:r>
            <a:br>
              <a:rPr lang="en-US" smtClean="0">
                <a:solidFill>
                  <a:schemeClr val="bg1"/>
                </a:solidFill>
                <a:latin typeface="Georgia" pitchFamily="18" charset="0"/>
              </a:rPr>
            </a:br>
            <a:endParaRPr lang="en-US" smtClean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Conclusions</a:t>
            </a:r>
          </a:p>
        </p:txBody>
      </p:sp>
      <p:sp>
        <p:nvSpPr>
          <p:cNvPr id="23554" name="Footer Placeholder 3"/>
          <p:cNvSpPr>
            <a:spLocks noGrp="1"/>
          </p:cNvSpPr>
          <p:nvPr>
            <p:ph type="ftr" sz="quarter" idx="16"/>
          </p:nvPr>
        </p:nvSpPr>
        <p:spPr bwMode="auto">
          <a:xfrm>
            <a:off x="609600" y="6248400"/>
            <a:ext cx="7010400" cy="2286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1800"/>
              <a:t>Towards the new future in consulting engineering services</a:t>
            </a:r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7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5035286-146D-4C88-8FEF-CA05E5ECB3A0}" type="slidenum">
              <a:rPr lang="fi-FI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i-FI" smtClean="0">
              <a:latin typeface="Arial" charset="0"/>
              <a:cs typeface="Arial" charset="0"/>
            </a:endParaRPr>
          </a:p>
        </p:txBody>
      </p:sp>
      <p:sp>
        <p:nvSpPr>
          <p:cNvPr id="23556" name="Date Placeholder 5"/>
          <p:cNvSpPr>
            <a:spLocks noGrp="1"/>
          </p:cNvSpPr>
          <p:nvPr>
            <p:ph type="dt" sz="quarter" idx="18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i-FI" smtClean="0"/>
              <a:t>30.11.2010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447800"/>
            <a:ext cx="8077200" cy="457200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366713" indent="-273050" eaLnBrk="1" hangingPunct="1">
              <a:spcAft>
                <a:spcPts val="1800"/>
              </a:spcAft>
              <a:buClr>
                <a:schemeClr val="bg1"/>
              </a:buClr>
              <a:buFontTx/>
              <a:buChar char="•"/>
              <a:defRPr/>
            </a:pPr>
            <a:r>
              <a:rPr lang="fi-FI" sz="2400" smtClean="0">
                <a:solidFill>
                  <a:schemeClr val="bg1"/>
                </a:solidFill>
                <a:latin typeface="Georgia" pitchFamily="18" charset="0"/>
              </a:rPr>
              <a:t>A thriving international business requires constant understanding of changes in business environment, developing the operational actions to cost-effective by the company itself and/or by networking.</a:t>
            </a:r>
            <a:br>
              <a:rPr lang="fi-FI" sz="2400" smtClean="0">
                <a:solidFill>
                  <a:schemeClr val="bg1"/>
                </a:solidFill>
                <a:latin typeface="Georgia" pitchFamily="18" charset="0"/>
              </a:rPr>
            </a:br>
            <a:endParaRPr lang="fi-FI" sz="2400" smtClean="0">
              <a:solidFill>
                <a:schemeClr val="bg1"/>
              </a:solidFill>
              <a:latin typeface="Georgia" pitchFamily="18" charset="0"/>
            </a:endParaRPr>
          </a:p>
          <a:p>
            <a:pPr marL="366713" indent="-273050" eaLnBrk="1" hangingPunct="1">
              <a:spcAft>
                <a:spcPts val="1800"/>
              </a:spcAft>
              <a:buClr>
                <a:schemeClr val="bg1"/>
              </a:buClr>
              <a:buFontTx/>
              <a:buChar char="•"/>
              <a:defRPr/>
            </a:pPr>
            <a:r>
              <a:rPr lang="fi-FI" sz="2400" smtClean="0">
                <a:solidFill>
                  <a:schemeClr val="bg1"/>
                </a:solidFill>
                <a:latin typeface="Georgia" pitchFamily="18" charset="0"/>
              </a:rPr>
              <a:t>Engineer is the area, where the Finns have all the prerequisites to become world's leading players in  chosen sectors. Finland's national interests is to maintain strong engineering skills and education – we are ahead, but lose the gap all the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wC">
  <a:themeElements>
    <a:clrScheme name="PwC Orange">
      <a:dk1>
        <a:srgbClr val="000000"/>
      </a:dk1>
      <a:lt1>
        <a:srgbClr val="FFFFFF"/>
      </a:lt1>
      <a:dk2>
        <a:srgbClr val="DC6900"/>
      </a:dk2>
      <a:lt2>
        <a:srgbClr val="FFFFFF"/>
      </a:lt2>
      <a:accent1>
        <a:srgbClr val="DC6900"/>
      </a:accent1>
      <a:accent2>
        <a:srgbClr val="FFB600"/>
      </a:accent2>
      <a:accent3>
        <a:srgbClr val="602320"/>
      </a:accent3>
      <a:accent4>
        <a:srgbClr val="E27588"/>
      </a:accent4>
      <a:accent5>
        <a:srgbClr val="A32020"/>
      </a:accent5>
      <a:accent6>
        <a:srgbClr val="E0301E"/>
      </a:accent6>
      <a:hlink>
        <a:srgbClr val="0000FF"/>
      </a:hlink>
      <a:folHlink>
        <a:srgbClr val="0000FF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ltGray">
        <a:solidFill>
          <a:schemeClr val="tx2"/>
        </a:solidFill>
        <a:ln w="3175"/>
      </a:spPr>
      <a:bodyPr rtlCol="0" anchor="ctr"/>
      <a:lstStyle>
        <a:defPPr algn="ctr">
          <a:defRPr dirty="0" err="1" smtClean="0">
            <a:solidFill>
              <a:schemeClr val="bg1"/>
            </a:solidFill>
            <a:latin typeface="Georg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indent="-274320">
          <a:spcAft>
            <a:spcPts val="900"/>
          </a:spcAft>
          <a:defRPr sz="2000" dirty="0" err="1" smtClean="0">
            <a:latin typeface="Georgia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1145</TotalTime>
  <Words>254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Suunnittelumalli</vt:lpstr>
      </vt:variant>
      <vt:variant>
        <vt:i4>18</vt:i4>
      </vt:variant>
      <vt:variant>
        <vt:lpstr>Dian otsikot</vt:lpstr>
      </vt:variant>
      <vt:variant>
        <vt:i4>3</vt:i4>
      </vt:variant>
    </vt:vector>
  </HeadingPairs>
  <TitlesOfParts>
    <vt:vector size="23" baseType="lpstr">
      <vt:lpstr>Arial</vt:lpstr>
      <vt:lpstr>Georgia</vt:lpstr>
      <vt:lpstr>PwC</vt:lpstr>
      <vt:lpstr>PwC</vt:lpstr>
      <vt:lpstr>PwC</vt:lpstr>
      <vt:lpstr>PwC</vt:lpstr>
      <vt:lpstr>PwC</vt:lpstr>
      <vt:lpstr>PwC</vt:lpstr>
      <vt:lpstr>PwC</vt:lpstr>
      <vt:lpstr>PwC</vt:lpstr>
      <vt:lpstr>PwC</vt:lpstr>
      <vt:lpstr>PwC</vt:lpstr>
      <vt:lpstr>PwC</vt:lpstr>
      <vt:lpstr>PwC</vt:lpstr>
      <vt:lpstr>PwC</vt:lpstr>
      <vt:lpstr>PwC</vt:lpstr>
      <vt:lpstr>PwC</vt:lpstr>
      <vt:lpstr>PwC</vt:lpstr>
      <vt:lpstr>PwC</vt:lpstr>
      <vt:lpstr>PwC</vt:lpstr>
      <vt:lpstr>Four objectives of the future project to promote competitiveness</vt:lpstr>
      <vt:lpstr>Conclusions</vt:lpstr>
      <vt:lpstr>Conclusions</vt:lpstr>
    </vt:vector>
  </TitlesOfParts>
  <Company>PwC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Kohti suunnittelu- ja konsulttialan tulevaisuutta</dc:title>
  <dc:creator/>
  <cp:lastModifiedBy>myllyti</cp:lastModifiedBy>
  <cp:revision>193</cp:revision>
  <dcterms:created xsi:type="dcterms:W3CDTF">2010-09-07T13:26:45Z</dcterms:created>
  <dcterms:modified xsi:type="dcterms:W3CDTF">2011-06-15T15:22:53Z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B template version">
    <vt:lpwstr>6</vt:lpwstr>
  </property>
  <property fmtid="{D5CDD505-2E9C-101B-9397-08002B2CF9AE}" pid="3" name="TB template type">
    <vt:lpwstr>Onscreen</vt:lpwstr>
  </property>
  <property fmtid="{D5CDD505-2E9C-101B-9397-08002B2CF9AE}" pid="4" name="Template created by">
    <vt:lpwstr>PwC</vt:lpwstr>
  </property>
  <property fmtid="{D5CDD505-2E9C-101B-9397-08002B2CF9AE}" pid="5" name="Template version">
    <vt:lpwstr>5</vt:lpwstr>
  </property>
</Properties>
</file>