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</p:sldIdLst>
  <p:sldSz cx="12192000" cy="6858000"/>
  <p:notesSz cx="6797675" cy="9928225"/>
  <p:embeddedFontLst>
    <p:embeddedFont>
      <p:font typeface="Franklin Gothic Medium" panose="020B060302010202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5A0A3-D4F8-4E7D-BA7A-6F0F85675F2B}" type="datetimeFigureOut">
              <a:rPr lang="fi-FI" smtClean="0"/>
              <a:t>7.3.2016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110F4-4647-41C5-AD42-47300BC3A9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091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0763A-385C-4CFD-8AF8-59FAB0D632B2}" type="datetimeFigureOut">
              <a:rPr lang="en-IE" smtClean="0"/>
              <a:t>07/03/2016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DDF2-357F-4101-8BFA-E8D4377069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234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DDF2-357F-4101-8BFA-E8D43770692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332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687" y="802874"/>
            <a:ext cx="9725465" cy="1973223"/>
          </a:xfrm>
        </p:spPr>
        <p:txBody>
          <a:bodyPr anchor="b">
            <a:normAutofit/>
          </a:bodyPr>
          <a:lstStyle>
            <a:lvl1pPr algn="ctr">
              <a:defRPr sz="5500"/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687" y="3031977"/>
            <a:ext cx="9725465" cy="7629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B5BE-9933-440B-A1F4-D07D871A51C4}" type="datetime1">
              <a:rPr lang="en-IE" smtClean="0"/>
              <a:t>07/03/2016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89" y="4576156"/>
            <a:ext cx="2623221" cy="9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3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700"/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39813"/>
            <a:ext cx="10204940" cy="216642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86EF-F52D-4B57-BC11-4743AAD8AB30}" type="datetime1">
              <a:rPr lang="en-IE" smtClean="0"/>
              <a:t>07/03/2016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99" y="4740812"/>
            <a:ext cx="2750903" cy="998806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353" y="4820399"/>
            <a:ext cx="2435883" cy="70820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1"/>
          <a:stretch/>
        </p:blipFill>
        <p:spPr>
          <a:xfrm>
            <a:off x="4694236" y="5641144"/>
            <a:ext cx="2750903" cy="98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73" y="4740812"/>
            <a:ext cx="2750903" cy="998806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4849969" y="4836877"/>
            <a:ext cx="2435883" cy="70820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4"/>
          </p:nvPr>
        </p:nvSpPr>
        <p:spPr>
          <a:xfrm>
            <a:off x="7445139" y="4833180"/>
            <a:ext cx="2435883" cy="70820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70" y="6356349"/>
            <a:ext cx="10906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5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700"/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857" y="2250828"/>
            <a:ext cx="9843281" cy="28838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1EED-EC4D-45E0-B7D6-5A56E20B6BD3}" type="datetime1">
              <a:rPr lang="en-IE" smtClean="0"/>
              <a:t>07/03/2016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9596" y="2979602"/>
            <a:ext cx="3735678" cy="135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70" y="6356349"/>
            <a:ext cx="10906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2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700"/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7951"/>
            <a:ext cx="4999892" cy="392488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8596" y="2067951"/>
            <a:ext cx="4995203" cy="392488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CD67-E190-478C-A2FA-5E6E067BF09E}" type="datetime1">
              <a:rPr lang="en-IE" smtClean="0"/>
              <a:t>07/03/2016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70" y="6356349"/>
            <a:ext cx="10906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54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700"/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1390-B3CF-48E1-9AEB-5358BB91098B}" type="datetime1">
              <a:rPr lang="en-IE" smtClean="0"/>
              <a:t>07/03/2016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77243" y="2067951"/>
            <a:ext cx="0" cy="4109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7951"/>
            <a:ext cx="4999892" cy="41090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IE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58596" y="2067951"/>
            <a:ext cx="4995203" cy="41090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IE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70" y="6356349"/>
            <a:ext cx="10906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491867" cy="1600200"/>
          </a:xfrm>
        </p:spPr>
        <p:txBody>
          <a:bodyPr anchor="b"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4535" y="0"/>
            <a:ext cx="6677465" cy="6857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66424"/>
            <a:ext cx="4491867" cy="37025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038E-EDBE-4FE2-A8F1-41365C9A0168}" type="datetime1">
              <a:rPr lang="en-IE" smtClean="0"/>
              <a:t>07/03/2016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47" y="6361475"/>
            <a:ext cx="99150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59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38200" y="0"/>
            <a:ext cx="4797082" cy="6006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738" y="457200"/>
            <a:ext cx="4491867" cy="1600200"/>
          </a:xfrm>
        </p:spPr>
        <p:txBody>
          <a:bodyPr anchor="b"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2738" y="2293034"/>
            <a:ext cx="4491867" cy="354505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BB51-67CD-4EE3-868C-E4D5A19434A7}" type="datetime1">
              <a:rPr lang="en-IE" smtClean="0"/>
              <a:t>07/03/2016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47" y="6361475"/>
            <a:ext cx="99150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6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38200" y="0"/>
            <a:ext cx="4797082" cy="6006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BB2A-7AC2-4DF8-A76A-8A2759EE094B}" type="datetime1">
              <a:rPr lang="en-IE" smtClean="0"/>
              <a:t>07/03/2016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02738" y="457200"/>
            <a:ext cx="4491867" cy="1600200"/>
          </a:xfrm>
        </p:spPr>
        <p:txBody>
          <a:bodyPr anchor="b"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2738" y="2293034"/>
            <a:ext cx="4491867" cy="354505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47" y="6361475"/>
            <a:ext cx="99150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9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957" y="720066"/>
            <a:ext cx="9655126" cy="2045766"/>
          </a:xfr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957" y="3060530"/>
            <a:ext cx="9655126" cy="82874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6215-6770-4816-A749-24CD70A12C32}" type="datetime1">
              <a:rPr lang="en-IE" smtClean="0"/>
              <a:t>07/03/2016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67" y="4589937"/>
            <a:ext cx="2585265" cy="9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687" y="802874"/>
            <a:ext cx="9725465" cy="1973223"/>
          </a:xfrm>
        </p:spPr>
        <p:txBody>
          <a:bodyPr anchor="b">
            <a:normAutofit/>
          </a:bodyPr>
          <a:lstStyle>
            <a:lvl1pPr algn="ctr">
              <a:defRPr sz="5500"/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687" y="3031977"/>
            <a:ext cx="9725465" cy="7629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18C4-44FE-4391-942A-F2EC385645B7}" type="datetime1">
              <a:rPr lang="en-IE" smtClean="0"/>
              <a:t>07/03/2016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89" y="4576156"/>
            <a:ext cx="2623221" cy="9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9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09800" y="0"/>
            <a:ext cx="7729757" cy="4994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711" y="1665602"/>
            <a:ext cx="7329267" cy="1861478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77E2-A7D6-40B3-95AE-EF3107D7A7D8}" type="datetime1">
              <a:rPr lang="en-IE" smtClean="0"/>
              <a:t>07/03/2016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433711" y="3695173"/>
            <a:ext cx="7329268" cy="8982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43" y="818037"/>
            <a:ext cx="2103870" cy="763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47" y="6361475"/>
            <a:ext cx="99150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088"/>
            <a:ext cx="9144000" cy="12907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46D4-B456-4232-B592-A497FFC508D8}" type="datetime1">
              <a:rPr lang="en-IE" smtClean="0"/>
              <a:t>07/03/2016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47" y="6361475"/>
            <a:ext cx="99150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0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 t="-86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09800" y="0"/>
            <a:ext cx="7729757" cy="4994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6A90-452F-45BF-B257-51FE55584A98}" type="datetime1">
              <a:rPr lang="en-IE" smtClean="0"/>
              <a:t>07/03/2016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3711" y="1665602"/>
            <a:ext cx="7329267" cy="1861478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433711" y="3695173"/>
            <a:ext cx="7329268" cy="8982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47" y="6361475"/>
            <a:ext cx="99150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5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2A15-87C9-4946-B32B-EE6A82D7DB39}" type="datetime1">
              <a:rPr lang="en-IE" smtClean="0"/>
              <a:t>07/03/2016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75"/>
          <a:stretch/>
        </p:blipFill>
        <p:spPr>
          <a:xfrm>
            <a:off x="2209800" y="3910818"/>
            <a:ext cx="7729757" cy="25610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78258" y="1750010"/>
            <a:ext cx="6792839" cy="1861478"/>
          </a:xfr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4516245"/>
            <a:ext cx="7729757" cy="75009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47" y="6361475"/>
            <a:ext cx="99150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2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700"/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0D8D-1AB5-4352-8E49-EB172599FE29}" type="datetime1">
              <a:rPr lang="en-IE" smtClean="0"/>
              <a:t>07/03/2016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70" y="6356349"/>
            <a:ext cx="10906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5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700"/>
            </a:lvl1pPr>
          </a:lstStyle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857" y="2053881"/>
            <a:ext cx="9843281" cy="216642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B1C5-B860-456E-9D20-C163309680FF}" type="datetime1">
              <a:rPr lang="en-IE" smtClean="0"/>
              <a:t>07/03/2016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412" y="2644554"/>
            <a:ext cx="2683585" cy="97436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98" y="4821875"/>
            <a:ext cx="10203350" cy="117603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70" y="6356349"/>
            <a:ext cx="10906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6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AFEA-E6F4-4976-8993-E7FFE5F75B7B}" type="datetime1">
              <a:rPr lang="en-IE" smtClean="0"/>
              <a:t>07/03/2016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28D47-90CC-428E-9A4E-9121740150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252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9" r:id="rId3"/>
    <p:sldLayoutId id="2147483668" r:id="rId4"/>
    <p:sldLayoutId id="2147483658" r:id="rId5"/>
    <p:sldLayoutId id="2147483670" r:id="rId6"/>
    <p:sldLayoutId id="2147483666" r:id="rId7"/>
    <p:sldLayoutId id="2147483650" r:id="rId8"/>
    <p:sldLayoutId id="2147483662" r:id="rId9"/>
    <p:sldLayoutId id="2147483675" r:id="rId10"/>
    <p:sldLayoutId id="2147483673" r:id="rId11"/>
    <p:sldLayoutId id="2147483652" r:id="rId12"/>
    <p:sldLayoutId id="2147483664" r:id="rId13"/>
    <p:sldLayoutId id="2147483672" r:id="rId14"/>
    <p:sldLayoutId id="2147483671" r:id="rId15"/>
    <p:sldLayoutId id="214748367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81687" y="1005840"/>
            <a:ext cx="9725465" cy="2336800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Pks</a:t>
            </a:r>
            <a:r>
              <a:rPr lang="fi-FI" dirty="0" smtClean="0"/>
              <a:t>-ravan kelpoisuusvaatimusten tulkintaohjeet ja jatkotoimenpiteet FISEssä niiden johdosta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4734732" y="5804115"/>
            <a:ext cx="289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Marita Mäkinen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904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33711" y="441237"/>
            <a:ext cx="7329267" cy="473164"/>
          </a:xfrm>
        </p:spPr>
        <p:txBody>
          <a:bodyPr>
            <a:normAutofit fontScale="90000"/>
          </a:bodyPr>
          <a:lstStyle/>
          <a:p>
            <a:r>
              <a:rPr lang="fi-FI" sz="3600" dirty="0" smtClean="0"/>
              <a:t>PKS-RAVA TULKINTAOHJEET</a:t>
            </a:r>
            <a:endParaRPr lang="fi-FI" sz="36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433711" y="1198485"/>
            <a:ext cx="7329268" cy="3394913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fi-FI" dirty="0" smtClean="0"/>
              <a:t>Rakennussuunnittelijan kelpoisuus 17–12001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dirty="0" smtClean="0"/>
              <a:t>Rakennesuunnittelijan </a:t>
            </a:r>
            <a:r>
              <a:rPr lang="fi-FI" dirty="0"/>
              <a:t>kelpoisuus </a:t>
            </a:r>
            <a:r>
              <a:rPr lang="fi-FI" dirty="0" smtClean="0"/>
              <a:t>17–12002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dirty="0" smtClean="0"/>
              <a:t>Pohjarakennesuunnittelijan </a:t>
            </a:r>
            <a:r>
              <a:rPr lang="fi-FI" dirty="0"/>
              <a:t>kelpoisuus </a:t>
            </a:r>
            <a:r>
              <a:rPr lang="fi-FI" dirty="0" smtClean="0"/>
              <a:t>17–12003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dirty="0" smtClean="0"/>
              <a:t>LVI-suunnittelijan </a:t>
            </a:r>
            <a:r>
              <a:rPr lang="fi-FI" dirty="0"/>
              <a:t>kelpoisuus </a:t>
            </a:r>
            <a:r>
              <a:rPr lang="fi-FI" dirty="0" smtClean="0"/>
              <a:t>17–12004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dirty="0" smtClean="0"/>
              <a:t>Vastaavan työnjohtajan kelpoisuus, tulkintaohje 17–12201</a:t>
            </a:r>
          </a:p>
          <a:p>
            <a:pPr marL="457200" indent="-457200" algn="l">
              <a:buFont typeface="+mj-lt"/>
              <a:buAutoNum type="arabicPeriod"/>
            </a:pPr>
            <a:r>
              <a:rPr lang="fi-FI" dirty="0" smtClean="0"/>
              <a:t>KVV- ja IV- työnjohtajan kelpoisuus, tulkintaohje 17-12202</a:t>
            </a:r>
          </a:p>
          <a:p>
            <a:pPr marL="457200" indent="-457200" algn="l">
              <a:buFont typeface="+mj-lt"/>
              <a:buAutoNum type="arabicPeriod"/>
            </a:pPr>
            <a:endParaRPr lang="fi-FI" dirty="0"/>
          </a:p>
          <a:p>
            <a:pPr marL="457200" indent="-457200" algn="l">
              <a:buFont typeface="+mj-lt"/>
              <a:buAutoNum type="arabicPeriod"/>
            </a:pPr>
            <a:endParaRPr lang="fi-FI" dirty="0"/>
          </a:p>
          <a:p>
            <a:pPr marL="457200" indent="-457200" algn="l">
              <a:buFont typeface="+mj-lt"/>
              <a:buAutoNum type="arabicPeriod"/>
            </a:pPr>
            <a:endParaRPr lang="fi-FI" dirty="0"/>
          </a:p>
          <a:p>
            <a:pPr marL="457200" indent="-457200" algn="l">
              <a:buFont typeface="+mj-lt"/>
              <a:buAutoNum type="arabicPeriod"/>
            </a:pP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4734732" y="5804115"/>
            <a:ext cx="289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Marita Mäkinen</a:t>
            </a:r>
            <a:endParaRPr lang="fi-FI" sz="24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78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2"/>
          </a:xfrm>
        </p:spPr>
        <p:txBody>
          <a:bodyPr>
            <a:normAutofit/>
          </a:bodyPr>
          <a:lstStyle/>
          <a:p>
            <a:r>
              <a:rPr lang="fi-FI" sz="4000" dirty="0" smtClean="0"/>
              <a:t>PÄÄKOHDAT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4907456"/>
          </a:xfrm>
        </p:spPr>
        <p:txBody>
          <a:bodyPr/>
          <a:lstStyle/>
          <a:p>
            <a:r>
              <a:rPr lang="fi-FI" dirty="0" smtClean="0"/>
              <a:t>Ns. top 10 kaupungit ovat ottaneet / ottamassa tulkintaohjeet </a:t>
            </a:r>
            <a:r>
              <a:rPr lang="fi-FI" dirty="0" smtClean="0"/>
              <a:t>käyttöön</a:t>
            </a:r>
          </a:p>
          <a:p>
            <a:endParaRPr lang="fi-FI" dirty="0" smtClean="0"/>
          </a:p>
          <a:p>
            <a:r>
              <a:rPr lang="fi-FI" dirty="0" smtClean="0"/>
              <a:t>Pääsääntöisesti rakennusvalvontojen tulkinnat ovat samoja kuin FISEssä </a:t>
            </a:r>
            <a:r>
              <a:rPr lang="fi-FI" dirty="0" smtClean="0"/>
              <a:t>tehdyt</a:t>
            </a:r>
          </a:p>
          <a:p>
            <a:endParaRPr lang="fi-FI" dirty="0" smtClean="0"/>
          </a:p>
          <a:p>
            <a:r>
              <a:rPr lang="fi-FI" dirty="0" smtClean="0"/>
              <a:t>Poikkeuksena on vaativuusluokkien jaot alaluokkiin:</a:t>
            </a:r>
          </a:p>
          <a:p>
            <a:pPr lvl="1"/>
            <a:r>
              <a:rPr lang="fi-FI" dirty="0" smtClean="0"/>
              <a:t>Betoni, puu- ja teräsrakennesuunnittelussa (ja rakennusfysiikan suunnittelussa) vaativa luokka on jaettu Vaativa (V) ja vaativa+ (V+)</a:t>
            </a:r>
          </a:p>
          <a:p>
            <a:pPr lvl="1"/>
            <a:r>
              <a:rPr lang="fi-FI" dirty="0" smtClean="0"/>
              <a:t>IV- ja KVV-työnjohdossa tavanomainen luokka on jaettu Tavanomainen (T) ja Tavanomainen+ (T+) </a:t>
            </a:r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07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8373" y="365126"/>
            <a:ext cx="10945427" cy="788972"/>
          </a:xfrm>
        </p:spPr>
        <p:txBody>
          <a:bodyPr>
            <a:noAutofit/>
          </a:bodyPr>
          <a:lstStyle/>
          <a:p>
            <a:pPr lvl="1"/>
            <a:r>
              <a:rPr lang="fi-FI" sz="2800" dirty="0" smtClean="0"/>
              <a:t>FISEn </a:t>
            </a:r>
            <a:r>
              <a:rPr lang="fi-FI" sz="2800" dirty="0"/>
              <a:t>b</a:t>
            </a:r>
            <a:r>
              <a:rPr lang="fi-FI" sz="2800" dirty="0" smtClean="0"/>
              <a:t>etoni, puu- ja teräsrakennesuunnittelussa jako V ja V</a:t>
            </a:r>
            <a:r>
              <a:rPr lang="fi-FI" sz="2800" dirty="0" smtClean="0"/>
              <a:t>+?</a:t>
            </a:r>
            <a:endParaRPr lang="fi-FI" sz="2800" dirty="0" smtClean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154098"/>
            <a:ext cx="10515600" cy="5022865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Jakoa puoltavat seikat:</a:t>
            </a:r>
          </a:p>
          <a:p>
            <a:pPr lvl="1"/>
            <a:r>
              <a:rPr lang="fi-FI" dirty="0" smtClean="0"/>
              <a:t>Varmistetaan osaaminen vaativan luokan yläpään suunnittelutehtävissä</a:t>
            </a:r>
          </a:p>
          <a:p>
            <a:pPr lvl="2"/>
            <a:r>
              <a:rPr lang="fi-FI" dirty="0" smtClean="0"/>
              <a:t>Koulutusjärjestelmämme ei tue suoraan uuden lain jakoa: vaativan luokan yläpäässä on suunnittelutehtäviä, joiden osaamiseen ei yleensä anneta opetusta AMK-perustutkinnoissa, esim. dynamiikka, jännebetonirakenteet</a:t>
            </a:r>
          </a:p>
          <a:p>
            <a:pPr lvl="1"/>
            <a:endParaRPr lang="fi-FI" dirty="0" smtClean="0"/>
          </a:p>
          <a:p>
            <a:pPr lvl="1"/>
            <a:r>
              <a:rPr lang="fi-FI" dirty="0" smtClean="0"/>
              <a:t>Estetään PV- ja V-luokan inflaatio</a:t>
            </a:r>
          </a:p>
          <a:p>
            <a:pPr lvl="2"/>
            <a:r>
              <a:rPr lang="fi-FI" dirty="0" smtClean="0"/>
              <a:t>Tilaajat saavat vaativan luokan yläpään kohteisiin riittävän päteviä suunnittelijoita, ei tarvitse luokitella kohdetta ”varmuuden vuoksi” PV-luokkaan</a:t>
            </a:r>
          </a:p>
          <a:p>
            <a:pPr lvl="2"/>
            <a:r>
              <a:rPr lang="fi-FI" dirty="0" smtClean="0"/>
              <a:t>Suunnittelija, jolla pitkä kokemus, mutta tutkinto ja/tai opinnot eivät ole riittäviä PV-luokkaan, saa osaamistaan vastaavan </a:t>
            </a:r>
            <a:r>
              <a:rPr lang="fi-FI" dirty="0" smtClean="0"/>
              <a:t>pätevyyden</a:t>
            </a:r>
          </a:p>
          <a:p>
            <a:pPr lvl="2"/>
            <a:r>
              <a:rPr lang="fi-FI" dirty="0" smtClean="0"/>
              <a:t>Nyt muutamat AA-luokan suunnittelijat ovat hankkineet uuden (eivät siirtäneet) V-luokan pätevyyden, koska AA on enemmän kuin V ja </a:t>
            </a:r>
            <a:r>
              <a:rPr lang="fi-FI" dirty="0" err="1" smtClean="0"/>
              <a:t>PV:n</a:t>
            </a:r>
            <a:r>
              <a:rPr lang="fi-FI" dirty="0" smtClean="0"/>
              <a:t> vaatimukset eivät täyty</a:t>
            </a:r>
            <a:endParaRPr lang="fi-FI" dirty="0" smtClean="0"/>
          </a:p>
          <a:p>
            <a:pPr lvl="2"/>
            <a:endParaRPr lang="fi-FI" dirty="0"/>
          </a:p>
          <a:p>
            <a:pPr lvl="1"/>
            <a:r>
              <a:rPr lang="fi-FI" dirty="0" smtClean="0"/>
              <a:t>Palvellaan rakennusvalvontoja</a:t>
            </a:r>
          </a:p>
          <a:p>
            <a:pPr lvl="2"/>
            <a:r>
              <a:rPr lang="fi-FI" dirty="0" smtClean="0"/>
              <a:t>Rakennusvalvontojen kanssa käydyissä </a:t>
            </a:r>
            <a:r>
              <a:rPr lang="fi-FI" dirty="0" smtClean="0"/>
              <a:t>keskusteluissa (7.3.2015 Levanto, Pasi, Pajanne) </a:t>
            </a:r>
            <a:r>
              <a:rPr lang="fi-FI" dirty="0" smtClean="0"/>
              <a:t>esitetty tarve jaolle: helpottaa kelpoisuuden arviointia</a:t>
            </a:r>
          </a:p>
          <a:p>
            <a:pPr lvl="2"/>
            <a:r>
              <a:rPr lang="fi-FI" dirty="0" smtClean="0"/>
              <a:t>Yhteisten tulkintojen kautta sama linja FISEssä ja rakennusvalvonnoissa koko maassa, jolloin palvelee myös </a:t>
            </a:r>
            <a:r>
              <a:rPr lang="fi-FI" dirty="0" smtClean="0"/>
              <a:t>suunnittelijoita ja tilaajia</a:t>
            </a:r>
            <a:endParaRPr lang="fi-FI" dirty="0" smtClean="0"/>
          </a:p>
          <a:p>
            <a:pPr lvl="2"/>
            <a:endParaRPr lang="fi-FI" dirty="0" smtClean="0"/>
          </a:p>
          <a:p>
            <a:pPr lvl="1"/>
            <a:r>
              <a:rPr lang="fi-FI" dirty="0" smtClean="0"/>
              <a:t>Toteutetaan FISEn strategiaa: kokemuksen karttuessa pätevyysluokka nousee V </a:t>
            </a:r>
            <a:r>
              <a:rPr lang="fi-FI" dirty="0" smtClean="0">
                <a:sym typeface="Wingdings" panose="05000000000000000000" pitchFamily="2" charset="2"/>
              </a:rPr>
              <a:t> V+</a:t>
            </a:r>
            <a:endParaRPr lang="fi-FI" dirty="0" smtClean="0"/>
          </a:p>
          <a:p>
            <a:pPr lvl="2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89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8373" y="365126"/>
            <a:ext cx="10945427" cy="788972"/>
          </a:xfrm>
        </p:spPr>
        <p:txBody>
          <a:bodyPr>
            <a:noAutofit/>
          </a:bodyPr>
          <a:lstStyle/>
          <a:p>
            <a:pPr lvl="1"/>
            <a:r>
              <a:rPr lang="fi-FI" sz="2800" dirty="0" smtClean="0"/>
              <a:t>FISEn IV- ja KVV-työnjohdossa jako </a:t>
            </a:r>
            <a:r>
              <a:rPr lang="fi-FI" sz="2800" dirty="0"/>
              <a:t>T</a:t>
            </a:r>
            <a:r>
              <a:rPr lang="fi-FI" sz="2800" dirty="0" smtClean="0"/>
              <a:t> ja T+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154098"/>
            <a:ext cx="10515600" cy="5022865"/>
          </a:xfrm>
        </p:spPr>
        <p:txBody>
          <a:bodyPr/>
          <a:lstStyle/>
          <a:p>
            <a:r>
              <a:rPr lang="fi-FI" dirty="0" smtClean="0"/>
              <a:t>Jakoa puoltavat seikat:</a:t>
            </a:r>
          </a:p>
          <a:p>
            <a:pPr lvl="1"/>
            <a:r>
              <a:rPr lang="fi-FI" dirty="0" smtClean="0"/>
              <a:t>Mahdollistetaan asentajien ja LVI-työteknikkojen toimiminen jatkossa tavanomaisessa luokassa vastaavana </a:t>
            </a:r>
            <a:r>
              <a:rPr lang="fi-FI" dirty="0" smtClean="0"/>
              <a:t>työnjohtajana, edellytyksenä 6 v. työkokemus</a:t>
            </a:r>
            <a:endParaRPr lang="fi-FI" dirty="0" smtClean="0"/>
          </a:p>
          <a:p>
            <a:pPr lvl="2"/>
            <a:endParaRPr lang="fi-FI" dirty="0"/>
          </a:p>
          <a:p>
            <a:pPr lvl="1"/>
            <a:r>
              <a:rPr lang="fi-FI" dirty="0" smtClean="0"/>
              <a:t>Palvellaan rakennusvalvontoja</a:t>
            </a:r>
          </a:p>
          <a:p>
            <a:pPr lvl="2"/>
            <a:r>
              <a:rPr lang="fi-FI" dirty="0" smtClean="0"/>
              <a:t>Rakennusvalvontojen kanssa käydyissä keskusteluissa esitetty tarve jaolle</a:t>
            </a:r>
          </a:p>
          <a:p>
            <a:pPr lvl="2"/>
            <a:r>
              <a:rPr lang="fi-FI" dirty="0" smtClean="0"/>
              <a:t>Yhteisten tulkintojen kautta sama linja koko maassa, jolloin palvelee myös </a:t>
            </a:r>
            <a:r>
              <a:rPr lang="fi-FI" dirty="0" smtClean="0"/>
              <a:t>työnjohtajia ja tilaajia</a:t>
            </a:r>
            <a:endParaRPr lang="fi-FI" dirty="0" smtClean="0"/>
          </a:p>
          <a:p>
            <a:pPr lvl="2"/>
            <a:endParaRPr lang="fi-FI" dirty="0" smtClean="0"/>
          </a:p>
          <a:p>
            <a:pPr lvl="2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48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2"/>
          </a:xfrm>
        </p:spPr>
        <p:txBody>
          <a:bodyPr>
            <a:normAutofit/>
          </a:bodyPr>
          <a:lstStyle/>
          <a:p>
            <a:r>
              <a:rPr lang="fi-FI" dirty="0" smtClean="0"/>
              <a:t>ESITYS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154098"/>
            <a:ext cx="10515600" cy="5022865"/>
          </a:xfrm>
        </p:spPr>
        <p:txBody>
          <a:bodyPr>
            <a:normAutofit/>
          </a:bodyPr>
          <a:lstStyle/>
          <a:p>
            <a:r>
              <a:rPr lang="fi-FI" dirty="0" smtClean="0"/>
              <a:t>Tarkistetaan pätevyyskohtaisesti FISEn tekemät lisämäärityksen niin, että ne </a:t>
            </a:r>
            <a:r>
              <a:rPr lang="fi-FI" dirty="0" smtClean="0"/>
              <a:t>ovat </a:t>
            </a:r>
            <a:r>
              <a:rPr lang="fi-FI" dirty="0" smtClean="0"/>
              <a:t>linjassa rakennusvalvontojen tulkintojen kanssa</a:t>
            </a:r>
          </a:p>
          <a:p>
            <a:endParaRPr lang="fi-FI" dirty="0" smtClean="0"/>
          </a:p>
          <a:p>
            <a:r>
              <a:rPr lang="fi-FI" dirty="0" smtClean="0"/>
              <a:t>Jaetaan </a:t>
            </a:r>
            <a:r>
              <a:rPr lang="fi-FI" dirty="0"/>
              <a:t>betoni, puu- ja </a:t>
            </a:r>
            <a:r>
              <a:rPr lang="fi-FI" dirty="0" smtClean="0"/>
              <a:t>teräsrakennesuunnittelussa sekä rakennusfysiikassa vaativa </a:t>
            </a:r>
            <a:r>
              <a:rPr lang="fi-FI" dirty="0" smtClean="0"/>
              <a:t>luokka alaluokkiin </a:t>
            </a:r>
            <a:r>
              <a:rPr lang="fi-FI" dirty="0"/>
              <a:t>V ja V</a:t>
            </a:r>
            <a:r>
              <a:rPr lang="fi-FI" dirty="0" smtClean="0"/>
              <a:t>+</a:t>
            </a:r>
          </a:p>
          <a:p>
            <a:pPr lvl="1"/>
            <a:r>
              <a:rPr lang="fi-FI" dirty="0" smtClean="0"/>
              <a:t>Kartoitetaan jo pätevöityneet ja annetaan heille mahdollisuus vaativan luokan pätevyyden korotukseen V+:</a:t>
            </a:r>
            <a:r>
              <a:rPr lang="fi-FI" dirty="0" err="1" smtClean="0"/>
              <a:t>ksi</a:t>
            </a:r>
            <a:r>
              <a:rPr lang="fi-FI" dirty="0" smtClean="0"/>
              <a:t> helpotetulla </a:t>
            </a:r>
            <a:r>
              <a:rPr lang="fi-FI" dirty="0" smtClean="0"/>
              <a:t>menettelyllä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Jaetaan </a:t>
            </a:r>
            <a:r>
              <a:rPr lang="fi-FI" dirty="0" smtClean="0"/>
              <a:t>IV- ja KVV-työnjohdossa tavanomainen </a:t>
            </a:r>
            <a:r>
              <a:rPr lang="fi-FI" dirty="0"/>
              <a:t>luokka alaluokkiin </a:t>
            </a:r>
            <a:r>
              <a:rPr lang="fi-FI" dirty="0" smtClean="0"/>
              <a:t>T </a:t>
            </a:r>
            <a:r>
              <a:rPr lang="fi-FI" dirty="0"/>
              <a:t>ja </a:t>
            </a:r>
            <a:r>
              <a:rPr lang="fi-FI" dirty="0" smtClean="0"/>
              <a:t>T+</a:t>
            </a:r>
            <a:endParaRPr lang="fi-FI" dirty="0"/>
          </a:p>
          <a:p>
            <a:pPr lvl="1"/>
            <a:r>
              <a:rPr lang="fi-FI" dirty="0"/>
              <a:t>Kartoitetaan jo pätevöityneet ja annetaan heille mahdollisuus vaativan luokan pätevyyden korotukseen V+:</a:t>
            </a:r>
            <a:r>
              <a:rPr lang="fi-FI" dirty="0" err="1"/>
              <a:t>ksi</a:t>
            </a:r>
            <a:r>
              <a:rPr lang="fi-FI" dirty="0"/>
              <a:t> helpotetulla menettelyllä</a:t>
            </a:r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69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2"/>
          </a:xfrm>
        </p:spPr>
        <p:txBody>
          <a:bodyPr>
            <a:normAutofit/>
          </a:bodyPr>
          <a:lstStyle/>
          <a:p>
            <a:r>
              <a:rPr lang="fi-FI" dirty="0" smtClean="0"/>
              <a:t>PÄTEVYYKSIEN LISÄMÄÄRITYKSET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154098"/>
            <a:ext cx="10515600" cy="5022865"/>
          </a:xfrm>
        </p:spPr>
        <p:txBody>
          <a:bodyPr>
            <a:normAutofit/>
          </a:bodyPr>
          <a:lstStyle/>
          <a:p>
            <a:r>
              <a:rPr lang="fi-FI" dirty="0" smtClean="0"/>
              <a:t>Joissain pätevyyksissä on otettu käyttöön lisämääritykset, jotka näkyvät rekisterissä pätevyyden alla Huomautuksia-kentässä</a:t>
            </a:r>
          </a:p>
          <a:p>
            <a:endParaRPr lang="fi-FI" dirty="0" smtClean="0"/>
          </a:p>
          <a:p>
            <a:r>
              <a:rPr lang="fi-FI" dirty="0" smtClean="0"/>
              <a:t>Esim. teräsrakenteiden suunnittelussa: </a:t>
            </a:r>
            <a:r>
              <a:rPr lang="fi-FI" dirty="0"/>
              <a:t>Työkokemusnäyttö teollisuus- ja talonrakenteista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Lisämäärityksiä on tulkittu kahdella tavalla: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 smtClean="0"/>
              <a:t>Lisämääritys rajaa pätevyyden koskemaan lisämäärityksessä ilmoitettuja tehtäviä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 smtClean="0"/>
              <a:t>Henkilö on yleispätevä pätevyyden vaativuusluokassa ja erityisen korkea osaaminen hänellä on lisämääritysten tehtävistä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15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2"/>
          </a:xfrm>
        </p:spPr>
        <p:txBody>
          <a:bodyPr>
            <a:normAutofit/>
          </a:bodyPr>
          <a:lstStyle/>
          <a:p>
            <a:r>
              <a:rPr lang="fi-FI" dirty="0" smtClean="0"/>
              <a:t>LISÄMÄÄRITYKSET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154098"/>
            <a:ext cx="10515600" cy="5022865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Jos lisämäärityksiä käytetään jatkossa, on tulkinnan oltava yhtenäinen</a:t>
            </a:r>
          </a:p>
          <a:p>
            <a:r>
              <a:rPr lang="fi-FI" dirty="0" smtClean="0"/>
              <a:t>Lisämäärityksiin liittyy seuraavia hankaluuksia:</a:t>
            </a:r>
          </a:p>
          <a:p>
            <a:pPr lvl="1"/>
            <a:r>
              <a:rPr lang="fi-FI" dirty="0" smtClean="0"/>
              <a:t>Lisämääritykset sellaisella henkilöllä, jonka työkokemus on monelta osa-alueelta: miten määritetään?</a:t>
            </a:r>
          </a:p>
          <a:p>
            <a:pPr lvl="1"/>
            <a:endParaRPr lang="fi-FI" dirty="0" smtClean="0"/>
          </a:p>
          <a:p>
            <a:pPr lvl="1"/>
            <a:r>
              <a:rPr lang="fi-FI" dirty="0" smtClean="0"/>
              <a:t>Onko oikein rajata pätevyys kapealle alueelle 7 vuodeksi? Henkilöillä on korkea koulutus ja siten myös kyky soveltaa ja kehittää tietojaan ja taitojaan</a:t>
            </a:r>
          </a:p>
          <a:p>
            <a:pPr lvl="1"/>
            <a:endParaRPr lang="fi-FI" dirty="0" smtClean="0"/>
          </a:p>
          <a:p>
            <a:pPr lvl="1"/>
            <a:r>
              <a:rPr lang="fi-FI" dirty="0" smtClean="0"/>
              <a:t>FISEn ohjeissa sanotaan: </a:t>
            </a:r>
            <a:r>
              <a:rPr lang="fi-FI" i="1" dirty="0" smtClean="0"/>
              <a:t>”Todettua </a:t>
            </a:r>
            <a:r>
              <a:rPr lang="fi-FI" i="1" dirty="0"/>
              <a:t>pätevyyttä tulee ensisijaisesti käyttää sellaisissa kohteissa ja tehtävissä, jotka ovat olleet pätevyyden myöntämisen perusteena. </a:t>
            </a:r>
            <a:r>
              <a:rPr lang="fi-FI" i="1" dirty="0" err="1"/>
              <a:t>FISE:n</a:t>
            </a:r>
            <a:r>
              <a:rPr lang="fi-FI" i="1" dirty="0"/>
              <a:t> eettisiä ohjeita tulee noudattaa</a:t>
            </a:r>
            <a:r>
              <a:rPr lang="fi-FI" i="1" dirty="0" smtClean="0"/>
              <a:t>.”</a:t>
            </a:r>
          </a:p>
          <a:p>
            <a:pPr lvl="1"/>
            <a:endParaRPr lang="fi-FI" i="1" dirty="0" smtClean="0"/>
          </a:p>
          <a:p>
            <a:pPr lvl="1"/>
            <a:r>
              <a:rPr lang="fi-FI" dirty="0" smtClean="0"/>
              <a:t>Joillain aloilla, esim. rakennusfysiikassa, lisämääritykset ovat keinotekoisia (lämpö, kosteus, säteily, tärinä?)</a:t>
            </a:r>
          </a:p>
          <a:p>
            <a:pPr lvl="1"/>
            <a:endParaRPr lang="fi-FI" dirty="0" smtClean="0"/>
          </a:p>
          <a:p>
            <a:pPr lvl="1"/>
            <a:r>
              <a:rPr lang="fi-FI" dirty="0" smtClean="0"/>
              <a:t>Pätevyydet pirstoutuvat hyvin pieniin siiloihin, jolloin niiden hyödynnettävyys tarjouskilpailuissa vaikeutuu</a:t>
            </a:r>
          </a:p>
          <a:p>
            <a:pPr lvl="1"/>
            <a:endParaRPr lang="fi-FI" dirty="0" smtClean="0"/>
          </a:p>
          <a:p>
            <a:pPr lvl="1"/>
            <a:r>
              <a:rPr lang="fi-FI" dirty="0" smtClean="0"/>
              <a:t>Jako V / V+ ja T / T+ on jo riittävä tarkennus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5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2"/>
          </a:xfrm>
        </p:spPr>
        <p:txBody>
          <a:bodyPr>
            <a:normAutofit/>
          </a:bodyPr>
          <a:lstStyle/>
          <a:p>
            <a:r>
              <a:rPr lang="fi-FI" dirty="0" smtClean="0"/>
              <a:t>EHDOTUS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154098"/>
            <a:ext cx="10515600" cy="5022865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Lisämäärityksiä ei pääsääntöisesti käytetä</a:t>
            </a:r>
          </a:p>
          <a:p>
            <a:endParaRPr lang="fi-FI" dirty="0"/>
          </a:p>
          <a:p>
            <a:r>
              <a:rPr lang="fi-FI" dirty="0" smtClean="0"/>
              <a:t>poikkeuksena sillat ja muut infrarakenteet (näistä perinteet ja Liikenneviraston toivoma lisämääritys), nosturiradat (Konecranes)</a:t>
            </a:r>
          </a:p>
          <a:p>
            <a:endParaRPr lang="fi-FI" dirty="0" smtClean="0"/>
          </a:p>
          <a:p>
            <a:r>
              <a:rPr lang="fi-FI" dirty="0" smtClean="0"/>
              <a:t>Korostetaan, että pätevyys on yleispätevyys ja erityisosaamisalueet esitetään aina </a:t>
            </a:r>
            <a:r>
              <a:rPr lang="fi-FI" smtClean="0"/>
              <a:t>referenssiluettelon avulla!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Hankekohtainen kelpoisuus voidaan osoittaa pätevyydellä ja referenssiluettelolla</a:t>
            </a:r>
          </a:p>
          <a:p>
            <a:endParaRPr lang="fi-FI" dirty="0" smtClean="0"/>
          </a:p>
          <a:p>
            <a:r>
              <a:rPr lang="fi-FI" dirty="0" smtClean="0"/>
              <a:t>Jako V / V+ tuo jo ”tarkkuutta” pätevyyteen</a:t>
            </a:r>
          </a:p>
          <a:p>
            <a:endParaRPr lang="fi-FI" dirty="0" smtClean="0"/>
          </a:p>
          <a:p>
            <a:r>
              <a:rPr lang="fi-FI" dirty="0" smtClean="0"/>
              <a:t>Tämä kirjoitetaan selvästi näkyviin FISEn nettisivuille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D47-90CC-428E-9A4E-91217401500E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01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FISE">
      <a:dk1>
        <a:sysClr val="windowText" lastClr="000000"/>
      </a:dk1>
      <a:lt1>
        <a:sysClr val="window" lastClr="FFFFFF"/>
      </a:lt1>
      <a:dk2>
        <a:srgbClr val="44546A"/>
      </a:dk2>
      <a:lt2>
        <a:srgbClr val="D7D7D7"/>
      </a:lt2>
      <a:accent1>
        <a:srgbClr val="FFC72C"/>
      </a:accent1>
      <a:accent2>
        <a:srgbClr val="5B9BD5"/>
      </a:accent2>
      <a:accent3>
        <a:srgbClr val="4472C4"/>
      </a:accent3>
      <a:accent4>
        <a:srgbClr val="ED7D31"/>
      </a:accent4>
      <a:accent5>
        <a:srgbClr val="954F72"/>
      </a:accent5>
      <a:accent6>
        <a:srgbClr val="70AD47"/>
      </a:accent6>
      <a:hlink>
        <a:srgbClr val="0563C1"/>
      </a:hlink>
      <a:folHlink>
        <a:srgbClr val="954F72"/>
      </a:folHlink>
    </a:clrScheme>
    <a:fontScheme name="FISE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se-ppt-template-V02" id="{8FAEF9D3-F545-4709-9B16-514F4C8D4B45}" vid="{97F6F555-FCC7-466D-992C-FF2D60B30C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Fise-ppt-template-V03</Template>
  <TotalTime>1147</TotalTime>
  <Words>639</Words>
  <Application>Microsoft Office PowerPoint</Application>
  <PresentationFormat>Laajakuva</PresentationFormat>
  <Paragraphs>98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Wingdings</vt:lpstr>
      <vt:lpstr>Franklin Gothic Medium</vt:lpstr>
      <vt:lpstr>Calibri</vt:lpstr>
      <vt:lpstr>Office-teema</vt:lpstr>
      <vt:lpstr>Pks-ravan kelpoisuusvaatimusten tulkintaohjeet ja jatkotoimenpiteet FISEssä niiden johdosta</vt:lpstr>
      <vt:lpstr>PKS-RAVA TULKINTAOHJEET</vt:lpstr>
      <vt:lpstr>PÄÄKOHDAT</vt:lpstr>
      <vt:lpstr>FISEn betoni, puu- ja teräsrakennesuunnittelussa jako V ja V+?</vt:lpstr>
      <vt:lpstr>FISEn IV- ja KVV-työnjohdossa jako T ja T+</vt:lpstr>
      <vt:lpstr>ESITYS</vt:lpstr>
      <vt:lpstr>PÄTEVYYKSIEN LISÄMÄÄRITYKSET</vt:lpstr>
      <vt:lpstr>LISÄMÄÄRITYKSET</vt:lpstr>
      <vt:lpstr>EHDOTUS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Marita Mäkinen</dc:creator>
  <cp:lastModifiedBy>Marita Mäkinen</cp:lastModifiedBy>
  <cp:revision>140</cp:revision>
  <cp:lastPrinted>2016-03-07T14:48:33Z</cp:lastPrinted>
  <dcterms:created xsi:type="dcterms:W3CDTF">2015-11-04T07:38:37Z</dcterms:created>
  <dcterms:modified xsi:type="dcterms:W3CDTF">2016-03-07T14:50:33Z</dcterms:modified>
</cp:coreProperties>
</file>