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88" r:id="rId2"/>
    <p:sldMasterId id="2147483900" r:id="rId3"/>
    <p:sldMasterId id="2147483918" r:id="rId4"/>
    <p:sldMasterId id="2147483936" r:id="rId5"/>
  </p:sldMasterIdLst>
  <p:notesMasterIdLst>
    <p:notesMasterId r:id="rId10"/>
  </p:notesMasterIdLst>
  <p:handoutMasterIdLst>
    <p:handoutMasterId r:id="rId11"/>
  </p:handoutMasterIdLst>
  <p:sldIdLst>
    <p:sldId id="637" r:id="rId6"/>
    <p:sldId id="715" r:id="rId7"/>
    <p:sldId id="723" r:id="rId8"/>
    <p:sldId id="720" r:id="rId9"/>
  </p:sldIdLst>
  <p:sldSz cx="9144000" cy="6858000" type="screen4x3"/>
  <p:notesSz cx="7315200" cy="96012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42D063C8-3778-4913-A6DA-4F9F3D000791}">
          <p14:sldIdLst>
            <p14:sldId id="637"/>
            <p14:sldId id="715"/>
            <p14:sldId id="723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pos="2880">
          <p15:clr>
            <a:srgbClr val="A4A3A4"/>
          </p15:clr>
        </p15:guide>
        <p15:guide id="4" pos="340">
          <p15:clr>
            <a:srgbClr val="A4A3A4"/>
          </p15:clr>
        </p15:guide>
        <p15:guide id="5" pos="5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0" autoAdjust="0"/>
    <p:restoredTop sz="95560" autoAdjust="0"/>
  </p:normalViewPr>
  <p:slideViewPr>
    <p:cSldViewPr>
      <p:cViewPr varScale="1">
        <p:scale>
          <a:sx n="109" d="100"/>
          <a:sy n="109" d="100"/>
        </p:scale>
        <p:origin x="1896" y="102"/>
      </p:cViewPr>
      <p:guideLst>
        <p:guide orient="horz" pos="1026"/>
        <p:guide orient="horz" pos="3702"/>
        <p:guide pos="2880"/>
        <p:guide pos="340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762" y="-96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7946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46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fld id="{11D701F2-F823-4542-B287-9C9CC4D3C51A}" type="datetimeFigureOut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8758"/>
            <a:ext cx="3170138" cy="48095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18758"/>
            <a:ext cx="3170138" cy="48095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5"/>
                </a:solidFill>
                <a:latin typeface="+mn-lt"/>
              </a:defRPr>
            </a:lvl1pPr>
          </a:lstStyle>
          <a:p>
            <a:pPr>
              <a:defRPr/>
            </a:pPr>
            <a:fld id="{269813FA-E548-4D9D-8D2C-5A405DB183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661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138" cy="47946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1"/>
            <a:ext cx="3170138" cy="479464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CBC43995-A977-4C1F-BB9D-D3F8B1B234BD}" type="datetimeFigureOut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869"/>
            <a:ext cx="5852814" cy="4319646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8758"/>
            <a:ext cx="3170138" cy="48095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18758"/>
            <a:ext cx="3170138" cy="48095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71B334F4-8E92-42B0-807E-FF2585EE01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220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B334F4-8E92-42B0-807E-FF2585EE017E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3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142875" y="152400"/>
            <a:ext cx="885825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628775"/>
            <a:ext cx="8064500" cy="194468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861048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6437C3-CFFD-4097-9FD5-DE4323A151F7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B2F1CB4-80F5-4877-AAB1-B8CFBE9B73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26098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957638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3957638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3959225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C80197-1D80-452C-827E-AEFB0BCEB43C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68D980-E7DF-49CA-98C3-AE2A55DA7E2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324158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908720"/>
            <a:ext cx="2088231" cy="33123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4357117" cy="53285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915006" y="908720"/>
            <a:ext cx="2088231" cy="33123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644008" y="4401109"/>
            <a:ext cx="4357117" cy="1836180"/>
          </a:xfr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DD6B70-E6D3-49B9-A35D-61B4435CA184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5AA306-6A8F-4DDE-85F9-18E1B6C786F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8608728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42875" y="6200775"/>
            <a:ext cx="8858250" cy="36513"/>
            <a:chOff x="142874" y="6201308"/>
            <a:chExt cx="8893622" cy="45719"/>
          </a:xfrm>
        </p:grpSpPr>
        <p:sp>
          <p:nvSpPr>
            <p:cNvPr id="7" name="Rectangle 10"/>
            <p:cNvSpPr/>
            <p:nvPr userDrawn="1"/>
          </p:nvSpPr>
          <p:spPr>
            <a:xfrm>
              <a:off x="142874" y="6201308"/>
              <a:ext cx="219631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Rectangle 11"/>
            <p:cNvSpPr/>
            <p:nvPr userDrawn="1"/>
          </p:nvSpPr>
          <p:spPr>
            <a:xfrm>
              <a:off x="2375843" y="6201308"/>
              <a:ext cx="219631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Rectangle 12"/>
            <p:cNvSpPr/>
            <p:nvPr userDrawn="1"/>
          </p:nvSpPr>
          <p:spPr>
            <a:xfrm>
              <a:off x="4607218" y="6201308"/>
              <a:ext cx="219631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Rectangle 13"/>
            <p:cNvSpPr/>
            <p:nvPr userDrawn="1"/>
          </p:nvSpPr>
          <p:spPr>
            <a:xfrm>
              <a:off x="6840186" y="6201308"/>
              <a:ext cx="219631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4293096"/>
            <a:ext cx="8064501" cy="1583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908720"/>
            <a:ext cx="4357117" cy="309634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4357117" cy="309634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F87E81-B35B-469B-9563-D0EBE02EDBCC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C29685C-44B4-406D-9CC7-6CC7F39308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3759675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2874" y="4760913"/>
            <a:ext cx="2088865" cy="147637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411761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411760" y="4760913"/>
            <a:ext cx="2088865" cy="1476375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44009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644008" y="4760913"/>
            <a:ext cx="2088865" cy="1476375"/>
          </a:xfr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897639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897638" y="4760913"/>
            <a:ext cx="2088865" cy="1476375"/>
          </a:xfr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2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52E0B46-4B16-4B77-8023-F4893F8151C5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1CC9996-FA08-4D3E-88BE-CE24A7A3F53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109271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42875" y="6200775"/>
            <a:ext cx="8858250" cy="36513"/>
            <a:chOff x="142874" y="6201308"/>
            <a:chExt cx="8893622" cy="45719"/>
          </a:xfrm>
        </p:grpSpPr>
        <p:sp>
          <p:nvSpPr>
            <p:cNvPr id="7" name="Rectangle 10"/>
            <p:cNvSpPr/>
            <p:nvPr userDrawn="1"/>
          </p:nvSpPr>
          <p:spPr>
            <a:xfrm>
              <a:off x="142874" y="6201308"/>
              <a:ext cx="219631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0" name="Rectangle 11"/>
            <p:cNvSpPr/>
            <p:nvPr userDrawn="1"/>
          </p:nvSpPr>
          <p:spPr>
            <a:xfrm>
              <a:off x="2375843" y="6201308"/>
              <a:ext cx="219631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1" name="Rectangle 12"/>
            <p:cNvSpPr/>
            <p:nvPr userDrawn="1"/>
          </p:nvSpPr>
          <p:spPr>
            <a:xfrm>
              <a:off x="4607218" y="6201308"/>
              <a:ext cx="219631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12" name="Rectangle 13"/>
            <p:cNvSpPr/>
            <p:nvPr userDrawn="1"/>
          </p:nvSpPr>
          <p:spPr>
            <a:xfrm>
              <a:off x="6840186" y="6201308"/>
              <a:ext cx="219631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357117" cy="248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4581127"/>
            <a:ext cx="8064501" cy="1295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152400"/>
            <a:ext cx="4357117" cy="41767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2780928"/>
            <a:ext cx="4357117" cy="154817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E0A2977-3475-47DB-94A0-8273CEB8065B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DFE5F5-F6B4-4490-8403-6B000ED29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693684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E27084A-6007-49B7-954F-84E4FA027827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1D09B8-E132-48E0-8CA7-F2CDA91DD8E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331576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CCAE3C-2068-45F6-9DA5-E6722EBAFB72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4D4DAA-2DF3-4145-B029-1D83D0B961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228623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564905"/>
            <a:ext cx="7772400" cy="1398017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04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2492895"/>
          </a:xfrm>
          <a:prstGeom prst="rect">
            <a:avLst/>
          </a:prstGeom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95736" y="1412777"/>
            <a:ext cx="4992382" cy="751329"/>
          </a:xfrm>
          <a:prstGeom prst="rect">
            <a:avLst/>
          </a:prstGeom>
        </p:spPr>
      </p:pic>
      <p:cxnSp>
        <p:nvCxnSpPr>
          <p:cNvPr id="9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97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anchor="b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8" name="Picture 7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9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61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8" name="Picture 7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755576" y="6381328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710300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600201"/>
            <a:ext cx="3816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476" y="1600201"/>
            <a:ext cx="3878956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9" name="Picture 8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1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535113"/>
            <a:ext cx="3813820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68" y="2174875"/>
            <a:ext cx="3813820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11" name="Picture 10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3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7" name="Picture 6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9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18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9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273049"/>
            <a:ext cx="278194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9" y="1435102"/>
            <a:ext cx="278194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9" name="Picture 8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9" name="Picture 8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6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8" name="Picture 7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10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/>
          <p:cNvCxnSpPr/>
          <p:nvPr userDrawn="1"/>
        </p:nvCxnSpPr>
        <p:spPr>
          <a:xfrm>
            <a:off x="755576" y="126066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7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3568" y="274639"/>
            <a:ext cx="5793432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16.3.2015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black">
                    <a:tint val="75000"/>
                  </a:prstClr>
                </a:solidFill>
              </a:rPr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3" descr="titaniu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8072" cy="6858000"/>
          </a:xfrm>
          <a:prstGeom prst="rect">
            <a:avLst/>
          </a:prstGeom>
        </p:spPr>
      </p:pic>
      <p:pic>
        <p:nvPicPr>
          <p:cNvPr id="8" name="Picture 7" descr="logo9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08520" y="3779514"/>
            <a:ext cx="463297" cy="3078487"/>
          </a:xfrm>
          <a:prstGeom prst="rect">
            <a:avLst/>
          </a:prstGeom>
        </p:spPr>
      </p:pic>
      <p:cxnSp>
        <p:nvCxnSpPr>
          <p:cNvPr id="9" name="Straight Connector 16"/>
          <p:cNvCxnSpPr/>
          <p:nvPr userDrawn="1"/>
        </p:nvCxnSpPr>
        <p:spPr>
          <a:xfrm>
            <a:off x="755576" y="6381328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5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5"/>
            <a:ext cx="914400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4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59300" y="0"/>
            <a:ext cx="4584700" cy="6858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napsautamalla&gt;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9247118" y="-2"/>
            <a:ext cx="1869615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Jos haluat vaihtaa aloitussivulle kuvan, käytä tätä pohjaa.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Voit hakea mieleisesi kuvan P:lle tallennettavasta valikoimasta valmiiksi käsiteltyjä kuvia.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Etusivun kuvakokonaisuus muodostuu aina kolmesta suunnikkaasta, älä käytä tässä muunlaisia kuvia.</a:t>
            </a:r>
          </a:p>
        </p:txBody>
      </p:sp>
    </p:spTree>
    <p:extLst>
      <p:ext uri="{BB962C8B-B14F-4D97-AF65-F5344CB8AC3E}">
        <p14:creationId xmlns:p14="http://schemas.microsoft.com/office/powerpoint/2010/main" val="313741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68"/>
            <a:ext cx="8064500" cy="1254063"/>
          </a:xfrm>
          <a:noFill/>
        </p:spPr>
        <p:txBody>
          <a:bodyPr lIns="36000" tIns="36000" rIns="36000" bIns="36000" anchor="t"/>
          <a:lstStyle>
            <a:lvl1pPr algn="r">
              <a:lnSpc>
                <a:spcPct val="90000"/>
              </a:lnSpc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ED7306-3AD2-4754-8ADB-2E9093DABD36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8B58BA9-25D8-4EB1-90F7-412BFC8497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695111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4"/>
          <a:stretch/>
        </p:blipFill>
        <p:spPr>
          <a:xfrm>
            <a:off x="5409371" y="2855"/>
            <a:ext cx="373463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5" y="3101002"/>
            <a:ext cx="5281819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3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7668000" cy="4351338"/>
          </a:xfrm>
        </p:spPr>
        <p:txBody>
          <a:bodyPr/>
          <a:lstStyle>
            <a:lvl1pPr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  <a:lvl2pPr marL="357188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247118" y="-1"/>
            <a:ext cx="186961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Tämä on perustekstidia, jota tulee käyttää aina kun mahdollista.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Myös kaksipalstaiset  tekstidiat ovat suositeltavia.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Käytä esityksissä sivunumeroita ja päivämäärää, jotka on valmiiksi asetettu alatunnisteen tietoihin.</a:t>
            </a:r>
          </a:p>
          <a:p>
            <a:pPr>
              <a:spcAft>
                <a:spcPts val="300"/>
              </a:spcAft>
              <a:defRPr/>
            </a:pPr>
            <a:endParaRPr lang="fi-FI" sz="1000" dirty="0">
              <a:solidFill>
                <a:srgbClr val="626971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0385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50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8416786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100000"/>
              </a:lnSpc>
            </a:pPr>
            <a:r>
              <a:rPr lang="fi-FI" noProof="0" dirty="0"/>
              <a:t>&lt;Lisää tekstiä&gt;</a:t>
            </a:r>
          </a:p>
          <a:p>
            <a:pPr marL="357188" lvl="1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2"/>
            <a:ext cx="1869615" cy="15853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Tätä pelkistettyä diatyyppiä voit käyttää silloin, kun lisäät sivulle esimerkiksi taulukon tai muun elementin, joka ei sovi yhteen graafisten kuvioiden kanssa. </a:t>
            </a:r>
          </a:p>
        </p:txBody>
      </p:sp>
    </p:spTree>
    <p:extLst>
      <p:ext uri="{BB962C8B-B14F-4D97-AF65-F5344CB8AC3E}">
        <p14:creationId xmlns:p14="http://schemas.microsoft.com/office/powerpoint/2010/main" val="7410940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3816000" cy="435133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 marL="357188" indent="-171450"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600341"/>
            <a:ext cx="38160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62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6371" y="1600341"/>
            <a:ext cx="3600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2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3607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59607" y="1600341"/>
            <a:ext cx="3672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1616765"/>
            <a:ext cx="8219537" cy="457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606" y="325370"/>
            <a:ext cx="8333007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37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5738190"/>
            <a:ext cx="8416786" cy="564954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397565"/>
            <a:ext cx="8219537" cy="51920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19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Kaavioissa tulee noudattaa RT:n tunnusvärejä eli PowerPointiin ja Exceliin oletuksiksi asetettuja teemavärejä.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1114684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ylvä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Muotoile kaavioiden luvut siten, että ne ovat kauttaaltaan kokonaislukuja tai yhdellä desimaalilla.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Kaavion oikeassa laidassa on oltava pystyviiva, kuten tässä mallissa.</a:t>
            </a:r>
          </a:p>
        </p:txBody>
      </p:sp>
    </p:spTree>
    <p:extLst>
      <p:ext uri="{BB962C8B-B14F-4D97-AF65-F5344CB8AC3E}">
        <p14:creationId xmlns:p14="http://schemas.microsoft.com/office/powerpoint/2010/main" val="1759113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68"/>
            <a:ext cx="8064500" cy="1254063"/>
          </a:xfrm>
          <a:noFill/>
        </p:spPr>
        <p:txBody>
          <a:bodyPr lIns="36000" tIns="36000" rIns="36000" bIns="36000" anchor="t"/>
          <a:lstStyle>
            <a:lvl1pPr algn="r">
              <a:lnSpc>
                <a:spcPct val="90000"/>
              </a:lnSpc>
              <a:defRPr sz="4000" b="1" cap="all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6AA45-528B-46EC-B705-BDB2230E5AB5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730D78-687C-45D8-9641-F0F76296AC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245101"/>
      </p:ext>
    </p:extLst>
  </p:cSld>
  <p:clrMapOvr>
    <a:masterClrMapping/>
  </p:clrMapOvr>
  <p:transition spd="slow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vi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8.4.2014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Rakennustuoteteollisuus RTT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0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4" b="8440"/>
          <a:stretch/>
        </p:blipFill>
        <p:spPr>
          <a:xfrm>
            <a:off x="6374293" y="2855"/>
            <a:ext cx="2769707" cy="685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1828789"/>
            <a:ext cx="5087882" cy="3922651"/>
          </a:xfrm>
        </p:spPr>
        <p:txBody>
          <a:bodyPr anchor="t">
            <a:normAutofit/>
          </a:bodyPr>
          <a:lstStyle>
            <a:lvl1pPr algn="l">
              <a:lnSpc>
                <a:spcPts val="5800"/>
              </a:lnSpc>
              <a:defRPr sz="61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Tämä diatyyppi on tarkoitettu esityksen johtoajatusten esittämiseen.</a:t>
            </a:r>
          </a:p>
        </p:txBody>
      </p:sp>
    </p:spTree>
    <p:extLst>
      <p:ext uri="{BB962C8B-B14F-4D97-AF65-F5344CB8AC3E}">
        <p14:creationId xmlns:p14="http://schemas.microsoft.com/office/powerpoint/2010/main" val="4250929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8" y="2855"/>
            <a:ext cx="3517868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2173341"/>
            <a:ext cx="5087882" cy="3922651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247118" y="-1"/>
            <a:ext cx="1869615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Johdantosivua voit käyttää välilehtenä jakaaksesi esityksesi osiin.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</p:spTree>
    <p:extLst>
      <p:ext uri="{BB962C8B-B14F-4D97-AF65-F5344CB8AC3E}">
        <p14:creationId xmlns:p14="http://schemas.microsoft.com/office/powerpoint/2010/main" val="2882832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01" y="2006599"/>
            <a:ext cx="8486199" cy="880537"/>
          </a:xfrm>
        </p:spPr>
        <p:txBody>
          <a:bodyPr anchor="ctr">
            <a:normAutofit/>
          </a:bodyPr>
          <a:lstStyle>
            <a:lvl1pPr algn="ctr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tekstiä&gt;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Voit päättää esityksesi tähän lopetusdiaan, jossa on RT:n tuttu slogan ja graafisista elementeistä koostuva kaupunkisiluetti.</a:t>
            </a:r>
          </a:p>
        </p:txBody>
      </p:sp>
    </p:spTree>
    <p:extLst>
      <p:ext uri="{BB962C8B-B14F-4D97-AF65-F5344CB8AC3E}">
        <p14:creationId xmlns:p14="http://schemas.microsoft.com/office/powerpoint/2010/main" val="220249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1661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845" y="1688550"/>
            <a:ext cx="8165743" cy="880537"/>
          </a:xfrm>
        </p:spPr>
        <p:txBody>
          <a:bodyPr anchor="ctr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&lt;Lisätietoja&gt;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867" y="2598187"/>
            <a:ext cx="8166297" cy="9144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371600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5760"/>
              </a:lnSpc>
              <a:spcBef>
                <a:spcPct val="0"/>
              </a:spcBef>
            </a:pPr>
            <a:r>
              <a:rPr lang="fi-FI" noProof="0" dirty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1"/>
            <a:ext cx="1869615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  <a:endParaRPr lang="fi-FI" sz="1000" dirty="0">
              <a:solidFill>
                <a:srgbClr val="626971"/>
              </a:solidFill>
              <a:latin typeface="Helvetica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Halutessasi sisällyttää esitykseen omat yhteystietosi, käytä tätä lopetusdiaa.</a:t>
            </a:r>
          </a:p>
        </p:txBody>
      </p:sp>
    </p:spTree>
    <p:extLst>
      <p:ext uri="{BB962C8B-B14F-4D97-AF65-F5344CB8AC3E}">
        <p14:creationId xmlns:p14="http://schemas.microsoft.com/office/powerpoint/2010/main" val="1368960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5"/>
            <a:ext cx="914400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59300" y="0"/>
            <a:ext cx="4584700" cy="68580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</a:t>
            </a:r>
            <a:r>
              <a:rPr lang="fi-FI" dirty="0" err="1"/>
              <a:t>napsautamalla</a:t>
            </a:r>
            <a:r>
              <a:rPr lang="fi-FI" dirty="0"/>
              <a:t>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3101002"/>
            <a:ext cx="4022863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>
            <a:off x="9247118" y="-2"/>
            <a:ext cx="1869615" cy="306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Jos haluat vaihtaa aloitussivulle kuvan, käytä tätä pohjaa.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Napsauta hiiren oikealla painikkeella dian oikeassa laidassa sijaitsevaa kuvaa ja valitse ”Muuta kuva”.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Voit hakea mieleisesi kuvan P:lle tallennettavasta valikoimasta valmiiksi käsiteltyjä kuvia.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Etusivun kuvakokonaisuus muodostuu aina kolmesta suunnikkaasta, älä käytä tässä muunlaisia kuvia.</a:t>
            </a:r>
          </a:p>
        </p:txBody>
      </p:sp>
    </p:spTree>
    <p:extLst>
      <p:ext uri="{BB962C8B-B14F-4D97-AF65-F5344CB8AC3E}">
        <p14:creationId xmlns:p14="http://schemas.microsoft.com/office/powerpoint/2010/main" val="3097002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4"/>
          <a:stretch/>
        </p:blipFill>
        <p:spPr>
          <a:xfrm>
            <a:off x="5409371" y="2855"/>
            <a:ext cx="3734630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5" y="3101002"/>
            <a:ext cx="5281819" cy="1657210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886" y="5393629"/>
            <a:ext cx="3694043" cy="1325218"/>
          </a:xfrm>
        </p:spPr>
        <p:txBody>
          <a:bodyPr>
            <a:normAutofit/>
          </a:bodyPr>
          <a:lstStyle>
            <a:lvl1pPr marL="0" indent="0" algn="l">
              <a:lnSpc>
                <a:spcPts val="1680"/>
              </a:lnSpc>
              <a:spcBef>
                <a:spcPts val="40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noProof="0" dirty="0"/>
              <a:t>&lt;Lisää esittäjän ja tilaisuuden tiedot&gt;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9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18.11.2015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 dirty="0">
                <a:solidFill>
                  <a:srgbClr val="002565"/>
                </a:solidFill>
              </a:rPr>
              <a:t>Betoniteollisuus 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7668000" cy="4351338"/>
          </a:xfrm>
        </p:spPr>
        <p:txBody>
          <a:bodyPr/>
          <a:lstStyle>
            <a:lvl1pPr marL="361950" indent="-361950">
              <a:lnSpc>
                <a:spcPct val="100000"/>
              </a:lnSpc>
              <a:defRPr sz="2400" baseline="0">
                <a:solidFill>
                  <a:schemeClr val="tx1"/>
                </a:solidFill>
              </a:defRPr>
            </a:lvl1pPr>
            <a:lvl2pPr marL="357188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lnSpc>
                <a:spcPct val="100000"/>
              </a:lnSpc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lnSpc>
                <a:spcPct val="100000"/>
              </a:lnSpc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247118" y="-1"/>
            <a:ext cx="1869615" cy="3856384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Tämä on perustekstidia, jota tulee käyttää aina kun mahdollista.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Myös </a:t>
            </a:r>
            <a:r>
              <a:rPr lang="fi-FI" sz="1000" dirty="0" err="1">
                <a:solidFill>
                  <a:srgbClr val="626971"/>
                </a:solidFill>
                <a:latin typeface="Helvetica"/>
              </a:rPr>
              <a:t>kaksipalstaiset</a:t>
            </a:r>
            <a:r>
              <a:rPr lang="fi-FI" sz="1000" dirty="0">
                <a:solidFill>
                  <a:srgbClr val="626971"/>
                </a:solidFill>
                <a:latin typeface="Helvetica"/>
              </a:rPr>
              <a:t>  tekstidiat ovat suositeltavia.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Näiden oikeassa laidassa olevat graafiset elementit tekevät esityksen ilmeestä tunnistettavan ja johdonmukaisen.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Muuta tarvittaessa alatunnisteen tietoihin organisaatiosi nimi valitsemalla valikosta Lisää &gt; Ylä- ja alatunniste.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Käytä esityksissä sivunumeroita ja päivämäärää, jotka on valmiiksi asetettu alatunnisteen tietoihin.</a:t>
            </a:r>
          </a:p>
          <a:p>
            <a:pPr>
              <a:spcAft>
                <a:spcPts val="300"/>
              </a:spcAft>
              <a:defRPr/>
            </a:pPr>
            <a:endParaRPr lang="fi-FI" sz="1000" dirty="0">
              <a:solidFill>
                <a:srgbClr val="626971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87431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50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8416786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100000"/>
              </a:lnSpc>
            </a:pPr>
            <a:r>
              <a:rPr lang="fi-FI" noProof="0" dirty="0"/>
              <a:t>&lt;Lisää tekstiä&gt;</a:t>
            </a:r>
          </a:p>
          <a:p>
            <a:pPr marL="357188" lvl="1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lnSpc>
                <a:spcPct val="100000"/>
              </a:lnSpc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2"/>
            <a:ext cx="1869615" cy="15853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Tätä pelkistettyä diatyyppiä voit käyttää silloin, kun lisäät sivulle esimerkiksi taulukon tai muun elementin, joka ei sovi yhteen graafisten kuvioiden kanssa. </a:t>
            </a:r>
          </a:p>
        </p:txBody>
      </p:sp>
    </p:spTree>
    <p:extLst>
      <p:ext uri="{BB962C8B-B14F-4D97-AF65-F5344CB8AC3E}">
        <p14:creationId xmlns:p14="http://schemas.microsoft.com/office/powerpoint/2010/main" val="3913697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End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76672"/>
            <a:ext cx="8064500" cy="86456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48780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DB30E1-6879-444D-BED1-4CAB7D83A58F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080CBC3-F1AF-4BF1-937C-9B3246B4B4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206849"/>
      </p:ext>
    </p:extLst>
  </p:cSld>
  <p:clrMapOvr>
    <a:masterClrMapping/>
  </p:clrMapOvr>
  <p:transition spd="slow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607" y="1600341"/>
            <a:ext cx="3816000" cy="4351338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 marL="357188" indent="-171450">
              <a:buFont typeface="Calibri" panose="020F0502020204030204" pitchFamily="34" charset="0"/>
              <a:buChar char="‐"/>
              <a:defRPr sz="2200">
                <a:solidFill>
                  <a:schemeClr val="tx1"/>
                </a:solidFill>
              </a:defRPr>
            </a:lvl2pPr>
            <a:lvl3pPr marL="542925" indent="-171450">
              <a:buFont typeface="Calibri" panose="020F0502020204030204" pitchFamily="34" charset="0"/>
              <a:buChar char="‐"/>
              <a:defRPr sz="2000">
                <a:solidFill>
                  <a:schemeClr val="tx1"/>
                </a:solidFill>
              </a:defRPr>
            </a:lvl3pPr>
            <a:lvl4pPr marL="715963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4pPr>
            <a:lvl5pPr marL="901700" indent="-171450">
              <a:buFont typeface="Calibri" panose="020F0502020204030204" pitchFamily="34" charset="0"/>
              <a:buChar char="‐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4"/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600341"/>
            <a:ext cx="38160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24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225308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56371" y="1600341"/>
            <a:ext cx="3600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11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7668000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3607" y="1520829"/>
            <a:ext cx="3816000" cy="45435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i-FI" sz="2400" baseline="0" noProof="0" dirty="0" smtClean="0">
                <a:solidFill>
                  <a:schemeClr val="tx1"/>
                </a:solidFill>
              </a:defRPr>
            </a:lvl1pPr>
            <a:lvl2pPr>
              <a:defRPr lang="fi-FI" sz="2200" noProof="0" dirty="0" smtClean="0">
                <a:solidFill>
                  <a:schemeClr val="tx1"/>
                </a:solidFill>
              </a:defRPr>
            </a:lvl2pPr>
            <a:lvl3pPr>
              <a:defRPr lang="fi-FI" sz="2000" noProof="0" dirty="0" smtClean="0">
                <a:solidFill>
                  <a:schemeClr val="tx1"/>
                </a:solidFill>
              </a:defRPr>
            </a:lvl3pPr>
            <a:lvl4pPr>
              <a:defRPr lang="fi-FI" sz="1800" noProof="0" dirty="0" smtClean="0">
                <a:solidFill>
                  <a:schemeClr val="tx1"/>
                </a:solidFill>
              </a:defRPr>
            </a:lvl4pPr>
            <a:lvl5pPr>
              <a:defRPr lang="fi-FI" sz="1800" noProof="0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noProof="0" dirty="0"/>
              <a:t>&lt;Lisää tekstiä&gt;</a:t>
            </a:r>
          </a:p>
          <a:p>
            <a:pPr marL="357188" lvl="1">
              <a:buFont typeface="Calibri" panose="020F0502020204030204" pitchFamily="34" charset="0"/>
              <a:buChar char="‐"/>
            </a:pPr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542925" lvl="2">
              <a:buFont typeface="Calibri" panose="020F0502020204030204" pitchFamily="34" charset="0"/>
              <a:buChar char="‐"/>
            </a:pPr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715963" lvl="3">
              <a:buFont typeface="Calibri" panose="020F0502020204030204" pitchFamily="34" charset="0"/>
              <a:buChar char="‐"/>
            </a:pPr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  <a:p>
            <a:pPr marL="901700" lvl="4">
              <a:buFont typeface="Calibri" panose="020F0502020204030204" pitchFamily="34" charset="0"/>
              <a:buChar char="‐"/>
            </a:pPr>
            <a:r>
              <a:rPr lang="fi-FI" noProof="0" dirty="0" err="1"/>
              <a:t>Fifth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59607" y="1600341"/>
            <a:ext cx="3672000" cy="450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3" r="24951"/>
          <a:stretch/>
        </p:blipFill>
        <p:spPr>
          <a:xfrm>
            <a:off x="8193025" y="0"/>
            <a:ext cx="950976" cy="568070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3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1616765"/>
            <a:ext cx="8219537" cy="457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3606" y="325370"/>
            <a:ext cx="8333007" cy="1260000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66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5738190"/>
            <a:ext cx="8416786" cy="564954"/>
          </a:xfrm>
        </p:spPr>
        <p:txBody>
          <a:bodyPr>
            <a:normAutofit/>
          </a:bodyPr>
          <a:lstStyle>
            <a:lvl1pPr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77077" y="397565"/>
            <a:ext cx="8219537" cy="51920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&lt;Lisää kuva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70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iira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2862472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Käytä kaavioiden pohjana tätä diatyyppiä, jossa ei ole graafisia elementtejä oikeassa laidassa.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Kaavioissa tulee noudattaa </a:t>
            </a:r>
            <a:r>
              <a:rPr lang="fi-FI" sz="1000" dirty="0" err="1">
                <a:solidFill>
                  <a:srgbClr val="626971"/>
                </a:solidFill>
                <a:latin typeface="Helvetica"/>
              </a:rPr>
              <a:t>RT:n</a:t>
            </a:r>
            <a:r>
              <a:rPr lang="fi-FI" sz="1000" dirty="0">
                <a:solidFill>
                  <a:srgbClr val="626971"/>
                </a:solidFill>
                <a:latin typeface="Helvetica"/>
              </a:rPr>
              <a:t> tunnusvärejä eli PowerPointiin ja Exceliin oletuksiksi asetettuja teemavärejä.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Kaaviot pitää toteuttaa näiden mallien mukaisesti, eikä niissä tule käyttää muita muotoiluja (kolmiulotteisuutta, varjostuksia tms.).</a:t>
            </a:r>
          </a:p>
        </p:txBody>
      </p:sp>
    </p:spTree>
    <p:extLst>
      <p:ext uri="{BB962C8B-B14F-4D97-AF65-F5344CB8AC3E}">
        <p14:creationId xmlns:p14="http://schemas.microsoft.com/office/powerpoint/2010/main" val="34306969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pylvä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9247118" y="-1"/>
            <a:ext cx="1869615" cy="1800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Muotoile kaavioiden luvut siten, että ne ovat kauttaaltaan kokonaislukuja tai yhdellä desimaalilla.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Kaavion oikeassa laidassa on oltava pystyviiva, kuten tässä mallissa.</a:t>
            </a:r>
          </a:p>
        </p:txBody>
      </p:sp>
    </p:spTree>
    <p:extLst>
      <p:ext uri="{BB962C8B-B14F-4D97-AF65-F5344CB8AC3E}">
        <p14:creationId xmlns:p14="http://schemas.microsoft.com/office/powerpoint/2010/main" val="4288973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/ vi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7" y="325370"/>
            <a:ext cx="8416786" cy="1260000"/>
          </a:xfrm>
        </p:spPr>
        <p:txBody>
          <a:bodyPr>
            <a:normAutofit/>
          </a:bodyPr>
          <a:lstStyle>
            <a:lvl1pPr algn="l">
              <a:lnSpc>
                <a:spcPts val="3600"/>
              </a:lnSpc>
              <a:defRPr sz="3200" b="1" baseline="0"/>
            </a:lvl1pPr>
          </a:lstStyle>
          <a:p>
            <a:r>
              <a:rPr lang="fi-FI" noProof="0" dirty="0"/>
              <a:t>&lt;Lisää otsikko&gt;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 hasCustomPrompt="1"/>
          </p:nvPr>
        </p:nvSpPr>
        <p:spPr>
          <a:xfrm>
            <a:off x="363607" y="1616904"/>
            <a:ext cx="8416786" cy="43524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fi-FI" dirty="0"/>
              <a:t>&lt;Lisää kaavio napsauttamalla&gt;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0600" y="6290091"/>
            <a:ext cx="948433" cy="365125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25.2.2014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861" y="6290091"/>
            <a:ext cx="6660000" cy="365125"/>
          </a:xfrm>
        </p:spPr>
        <p:txBody>
          <a:bodyPr/>
          <a:lstStyle>
            <a:lvl1pPr algn="l">
              <a:defRPr sz="1200" b="1"/>
            </a:lvl1pPr>
          </a:lstStyle>
          <a:p>
            <a:r>
              <a:rPr lang="fi-FI">
                <a:solidFill>
                  <a:srgbClr val="002565"/>
                </a:solidFill>
              </a:rPr>
              <a:t>Rakennusteollisuus RT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878" y="6290091"/>
            <a:ext cx="378515" cy="365125"/>
          </a:xfrm>
        </p:spPr>
        <p:txBody>
          <a:bodyPr/>
          <a:lstStyle>
            <a:lvl1pPr>
              <a:defRPr sz="1200" b="1"/>
            </a:lvl1pPr>
          </a:lstStyle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‹#›</a:t>
            </a:fld>
            <a:endParaRPr lang="fi-FI" dirty="0">
              <a:solidFill>
                <a:srgbClr val="0025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25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a, avainsan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4" b="8440"/>
          <a:stretch/>
        </p:blipFill>
        <p:spPr>
          <a:xfrm>
            <a:off x="6374293" y="2855"/>
            <a:ext cx="2769707" cy="6851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1828789"/>
            <a:ext cx="5087882" cy="3922651"/>
          </a:xfrm>
        </p:spPr>
        <p:txBody>
          <a:bodyPr anchor="t">
            <a:normAutofit/>
          </a:bodyPr>
          <a:lstStyle>
            <a:lvl1pPr algn="l">
              <a:lnSpc>
                <a:spcPts val="5800"/>
              </a:lnSpc>
              <a:defRPr sz="61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126436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Tämä diatyyppi on tarkoitettu esityksen johtoajatusten esittämiseen.</a:t>
            </a:r>
          </a:p>
        </p:txBody>
      </p:sp>
    </p:spTree>
    <p:extLst>
      <p:ext uri="{BB962C8B-B14F-4D97-AF65-F5344CB8AC3E}">
        <p14:creationId xmlns:p14="http://schemas.microsoft.com/office/powerpoint/2010/main" val="181112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ohdant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8" y="2855"/>
            <a:ext cx="3517868" cy="6852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5886" y="2173341"/>
            <a:ext cx="5087882" cy="3922651"/>
          </a:xfrm>
        </p:spPr>
        <p:txBody>
          <a:bodyPr anchor="b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otsikko&gt;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4" y="545825"/>
            <a:ext cx="936000" cy="68302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9247118" y="-1"/>
            <a:ext cx="1869615" cy="2088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Johdantosivua voit käyttää välilehtenä jakaaksesi esityksesi osiin.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Johdantosivuksi sopii myös suurikokoisella kuvalla varustettu diatyyppi, mutta älä yhdistä samaan esitykseen kahta erilaista johdantosivutyyppiä.</a:t>
            </a:r>
          </a:p>
        </p:txBody>
      </p:sp>
    </p:spTree>
    <p:extLst>
      <p:ext uri="{BB962C8B-B14F-4D97-AF65-F5344CB8AC3E}">
        <p14:creationId xmlns:p14="http://schemas.microsoft.com/office/powerpoint/2010/main" val="290162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End Slide (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76672"/>
            <a:ext cx="8064500" cy="86456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48780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D166AE-7B81-4607-9B1B-DC41CFBA0212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F7C579-0E49-4437-A032-ABD6730D42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202992"/>
      </p:ext>
    </p:extLst>
  </p:cSld>
  <p:clrMapOvr>
    <a:masterClrMapping/>
  </p:clrMapOvr>
  <p:transition spd="slow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8901" y="2006599"/>
            <a:ext cx="8486199" cy="880537"/>
          </a:xfrm>
        </p:spPr>
        <p:txBody>
          <a:bodyPr anchor="ctr">
            <a:normAutofit/>
          </a:bodyPr>
          <a:lstStyle>
            <a:lvl1pPr algn="ctr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&lt;Lisää tekstiä&gt;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9247118" y="-1"/>
            <a:ext cx="1869615" cy="1338471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Voit päättää esityksesi tähän lopetusdiaan, jossa on </a:t>
            </a:r>
            <a:r>
              <a:rPr lang="fi-FI" sz="1000" dirty="0" err="1">
                <a:solidFill>
                  <a:srgbClr val="626971"/>
                </a:solidFill>
                <a:latin typeface="Helvetica"/>
              </a:rPr>
              <a:t>RT:n</a:t>
            </a:r>
            <a:r>
              <a:rPr lang="fi-FI" sz="1000" dirty="0">
                <a:solidFill>
                  <a:srgbClr val="626971"/>
                </a:solidFill>
                <a:latin typeface="Helvetica"/>
              </a:rPr>
              <a:t> tuttu </a:t>
            </a:r>
            <a:r>
              <a:rPr lang="fi-FI" sz="1000" dirty="0" err="1">
                <a:solidFill>
                  <a:srgbClr val="626971"/>
                </a:solidFill>
                <a:latin typeface="Helvetica"/>
              </a:rPr>
              <a:t>slogan</a:t>
            </a:r>
            <a:r>
              <a:rPr lang="fi-FI" sz="1000" dirty="0">
                <a:solidFill>
                  <a:srgbClr val="626971"/>
                </a:solidFill>
                <a:latin typeface="Helvetica"/>
              </a:rPr>
              <a:t> ja graafisista elementeistä koostuva kaupunkisiluetti.</a:t>
            </a:r>
          </a:p>
        </p:txBody>
      </p:sp>
    </p:spTree>
    <p:extLst>
      <p:ext uri="{BB962C8B-B14F-4D97-AF65-F5344CB8AC3E}">
        <p14:creationId xmlns:p14="http://schemas.microsoft.com/office/powerpoint/2010/main" val="14063958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1661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9845" y="1688550"/>
            <a:ext cx="8165743" cy="880537"/>
          </a:xfrm>
        </p:spPr>
        <p:txBody>
          <a:bodyPr anchor="ctr">
            <a:normAutofit/>
          </a:bodyPr>
          <a:lstStyle>
            <a:lvl1pPr algn="l">
              <a:lnSpc>
                <a:spcPts val="576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&lt;Lisätietoja&gt;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9" y="3462133"/>
            <a:ext cx="9144000" cy="3146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400052"/>
            <a:ext cx="3499200" cy="77974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9867" y="2598187"/>
            <a:ext cx="8166297" cy="9144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 marL="1371600" indent="0">
              <a:buNone/>
              <a:defRPr lang="fi-FI">
                <a:solidFill>
                  <a:schemeClr val="tx2"/>
                </a:solidFill>
              </a:defRPr>
            </a:lvl5pPr>
          </a:lstStyle>
          <a:p>
            <a:pPr lvl="0">
              <a:lnSpc>
                <a:spcPts val="5760"/>
              </a:lnSpc>
              <a:spcBef>
                <a:spcPct val="0"/>
              </a:spcBef>
            </a:pPr>
            <a:r>
              <a:rPr lang="fi-FI" noProof="0" dirty="0"/>
              <a:t>&lt;Yhteystiedot&gt;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247118" y="-1"/>
            <a:ext cx="1869615" cy="1152000"/>
          </a:xfrm>
          <a:prstGeom prst="rect">
            <a:avLst/>
          </a:prstGeom>
          <a:noFill/>
          <a:ln w="9525" cap="flat" cmpd="sng" algn="ctr">
            <a:solidFill>
              <a:srgbClr val="62697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t"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fi-FI" sz="1000" b="1" dirty="0">
                <a:solidFill>
                  <a:srgbClr val="626971"/>
                </a:solidFill>
                <a:latin typeface="Helvetica"/>
              </a:rPr>
              <a:t>Ohje</a:t>
            </a:r>
            <a:endParaRPr lang="fi-FI" sz="1000" dirty="0">
              <a:solidFill>
                <a:srgbClr val="626971"/>
              </a:solidFill>
              <a:latin typeface="Helvetica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fi-FI" sz="1000" dirty="0">
                <a:solidFill>
                  <a:srgbClr val="626971"/>
                </a:solidFill>
                <a:latin typeface="Helvetica"/>
              </a:rPr>
              <a:t>Halutessasi sisällyttää esitykseen omat yhteystietosi, käytä tätä lopetusdiaa.</a:t>
            </a:r>
          </a:p>
        </p:txBody>
      </p:sp>
    </p:spTree>
    <p:extLst>
      <p:ext uri="{BB962C8B-B14F-4D97-AF65-F5344CB8AC3E}">
        <p14:creationId xmlns:p14="http://schemas.microsoft.com/office/powerpoint/2010/main" val="1255387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142875" y="152400"/>
            <a:ext cx="885825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1628775"/>
            <a:ext cx="8064500" cy="194468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861048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D2B6263-F50A-4AF5-AFA3-AE9B6BD34EE1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DFB6BF4-C275-47A6-A3B2-9D3C14F39B4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182146"/>
      </p:ext>
    </p:extLst>
  </p:cSld>
  <p:clrMapOvr>
    <a:masterClrMapping/>
  </p:clrMapOvr>
  <p:transition spd="slow">
    <p:pu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755576" y="6381328"/>
            <a:ext cx="22322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32604"/>
      </p:ext>
    </p:extLst>
  </p:cSld>
  <p:clrMapOvr>
    <a:masterClrMapping/>
  </p:clrMapOvr>
  <p:transition spd="slow">
    <p:pu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68"/>
            <a:ext cx="8064500" cy="1254063"/>
          </a:xfrm>
          <a:noFill/>
        </p:spPr>
        <p:txBody>
          <a:bodyPr lIns="36000" tIns="36000" rIns="36000" bIns="36000" anchor="t"/>
          <a:lstStyle>
            <a:lvl1pPr algn="r">
              <a:lnSpc>
                <a:spcPct val="90000"/>
              </a:lnSpc>
              <a:defRPr sz="4000" b="1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FC99F69-658B-435F-AEB5-EF16316D29FD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6E36B79F-ED7F-4F94-864A-7A1968D189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641697"/>
      </p:ext>
    </p:extLst>
  </p:cSld>
  <p:clrMapOvr>
    <a:masterClrMapping/>
  </p:clrMapOvr>
  <p:transition spd="slow">
    <p:pu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40668"/>
            <a:ext cx="8064500" cy="1254063"/>
          </a:xfrm>
          <a:noFill/>
        </p:spPr>
        <p:txBody>
          <a:bodyPr lIns="36000" tIns="36000" rIns="36000" bIns="36000" anchor="t"/>
          <a:lstStyle>
            <a:lvl1pPr algn="r">
              <a:lnSpc>
                <a:spcPct val="90000"/>
              </a:lnSpc>
              <a:defRPr sz="4000" b="1" cap="all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2BE5DA7-1C99-41B0-945C-A986BD788BB5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CB3A5D0-9250-49E5-8859-72C1FCBD300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89921"/>
      </p:ext>
    </p:extLst>
  </p:cSld>
  <p:clrMapOvr>
    <a:masterClrMapping/>
  </p:clrMapOvr>
  <p:transition spd="slow">
    <p:pu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End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76672"/>
            <a:ext cx="8064500" cy="86456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48780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953D9FD-0C4B-40CE-AFCC-2A8621FC787A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05F47C18-9EDC-444D-B30D-99A685BE51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865946"/>
      </p:ext>
    </p:extLst>
  </p:cSld>
  <p:clrMapOvr>
    <a:masterClrMapping/>
  </p:clrMapOvr>
  <p:transition spd="slow">
    <p:pu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/ End Slide (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476672"/>
            <a:ext cx="8064500" cy="864568"/>
          </a:xfrm>
          <a:noFill/>
        </p:spPr>
        <p:txBody>
          <a:bodyPr lIns="36000" tIns="36000" rIns="36000" bIns="36000" anchor="b" anchorCtr="0">
            <a:noAutofit/>
          </a:bodyPr>
          <a:lstStyle>
            <a:lvl1pPr algn="ctr">
              <a:lnSpc>
                <a:spcPct val="90000"/>
              </a:lnSpc>
              <a:defRPr sz="540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448780"/>
            <a:ext cx="8064500" cy="6840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566DA39-6158-47E6-8498-DC8BEE04B73C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0A37A1E-B2EA-453B-B41A-8952BD93397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953753"/>
      </p:ext>
    </p:extLst>
  </p:cSld>
  <p:clrMapOvr>
    <a:masterClrMapping/>
  </p:clrMapOvr>
  <p:transition spd="slow">
    <p:pu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357117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628775"/>
            <a:ext cx="3960243" cy="4248150"/>
          </a:xfrm>
        </p:spPr>
        <p:txBody>
          <a:bodyPr/>
          <a:lstStyle>
            <a:lvl1pPr marL="357188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714375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 marL="1071563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 marL="1438275" indent="-366713"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 marL="1795463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152400"/>
            <a:ext cx="4357117" cy="608488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6691785-C546-4986-AEAE-C3313F505632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FF89A3DB-C623-43E5-9196-868B7437CF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2547793"/>
      </p:ext>
    </p:extLst>
  </p:cSld>
  <p:clrMapOvr>
    <a:masterClrMapping/>
  </p:clrMapOvr>
  <p:transition spd="slow">
    <p:pu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39750" y="1196975"/>
            <a:ext cx="8064500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67775BA-30BD-4E36-A50E-94E832BBEECA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9814B682-B7D9-4633-8865-A790CC9EB64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757699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357117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628775"/>
            <a:ext cx="3960243" cy="4248150"/>
          </a:xfrm>
        </p:spPr>
        <p:txBody>
          <a:bodyPr/>
          <a:lstStyle>
            <a:lvl1pPr marL="357188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714375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2pPr>
            <a:lvl3pPr marL="1071563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3pPr>
            <a:lvl4pPr marL="1438275" indent="-366713">
              <a:buFont typeface="+mj-lt"/>
              <a:buAutoNum type="arabicPeriod"/>
              <a:defRPr>
                <a:solidFill>
                  <a:schemeClr val="accent1"/>
                </a:solidFill>
              </a:defRPr>
            </a:lvl4pPr>
            <a:lvl5pPr marL="1795463" indent="-357188">
              <a:buFont typeface="+mj-lt"/>
              <a:buAutoNum type="arabicPeriod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152400"/>
            <a:ext cx="4357117" cy="608488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FA0AB72-C617-4743-8C31-C71B50609AA0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E078A2-582F-4E91-AF4C-D28CD0513D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2980290"/>
      </p:ext>
    </p:extLst>
  </p:cSld>
  <p:clrMapOvr>
    <a:masterClrMapping/>
  </p:clrMapOvr>
  <p:transition spd="slow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899E535-C0A5-461E-9EFA-F62F12D0CA60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D3910E0-1021-4D09-902B-426797D68E6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1395604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957638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8775"/>
            <a:ext cx="3957638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3959225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28775"/>
            <a:ext cx="3959225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E802C43-EE56-4647-8206-DB7471EC7CBC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37EF5A79-4734-4B82-AE4E-E3D0356EB1D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5362953"/>
      </p:ext>
    </p:extLst>
  </p:cSld>
  <p:clrMapOvr>
    <a:masterClrMapping/>
  </p:clrMapOvr>
  <p:transition spd="slow">
    <p:pu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908720"/>
            <a:ext cx="2088231" cy="33123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4357117" cy="53285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915006" y="908720"/>
            <a:ext cx="2088231" cy="33123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644008" y="4401109"/>
            <a:ext cx="4357117" cy="1836180"/>
          </a:xfr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44C05D8-5745-44F0-9A20-52236BACB2B8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2BD029D-8A96-48BA-9845-5F728C6294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1640612"/>
      </p:ext>
    </p:extLst>
  </p:cSld>
  <p:clrMapOvr>
    <a:masterClrMapping/>
  </p:clrMapOvr>
  <p:transition spd="slow">
    <p:pu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42875" y="6200775"/>
            <a:ext cx="8858250" cy="36513"/>
            <a:chOff x="142874" y="6201308"/>
            <a:chExt cx="8893622" cy="45719"/>
          </a:xfrm>
        </p:grpSpPr>
        <p:sp>
          <p:nvSpPr>
            <p:cNvPr id="7" name="Rectangle 10"/>
            <p:cNvSpPr/>
            <p:nvPr userDrawn="1"/>
          </p:nvSpPr>
          <p:spPr>
            <a:xfrm>
              <a:off x="142874" y="6201308"/>
              <a:ext cx="219631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/>
            <p:nvPr userDrawn="1"/>
          </p:nvSpPr>
          <p:spPr>
            <a:xfrm>
              <a:off x="2375843" y="6201308"/>
              <a:ext cx="219631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Rectangle 12"/>
            <p:cNvSpPr/>
            <p:nvPr userDrawn="1"/>
          </p:nvSpPr>
          <p:spPr>
            <a:xfrm>
              <a:off x="4607218" y="6201308"/>
              <a:ext cx="219631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Rectangle 13"/>
            <p:cNvSpPr/>
            <p:nvPr userDrawn="1"/>
          </p:nvSpPr>
          <p:spPr>
            <a:xfrm>
              <a:off x="6840186" y="6201308"/>
              <a:ext cx="219631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4293096"/>
            <a:ext cx="8064501" cy="1583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908720"/>
            <a:ext cx="4357117" cy="309634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4357117" cy="3096344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2B8C7BFB-949D-4F69-A83C-91921A8B13D6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178F9A43-CEDC-4A2A-A338-344381A2AA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343048"/>
      </p:ext>
    </p:extLst>
  </p:cSld>
  <p:clrMapOvr>
    <a:masterClrMapping/>
  </p:clrMapOvr>
  <p:transition spd="slow">
    <p:pu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3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42874" y="4760913"/>
            <a:ext cx="2088865" cy="1476375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2411761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411760" y="4760913"/>
            <a:ext cx="2088865" cy="1476375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644009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9"/>
          </p:nvPr>
        </p:nvSpPr>
        <p:spPr>
          <a:xfrm>
            <a:off x="4644008" y="4760913"/>
            <a:ext cx="2088865" cy="1476375"/>
          </a:xfrm>
          <a:solidFill>
            <a:schemeClr val="accent2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897639" y="908720"/>
            <a:ext cx="2088865" cy="37084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897638" y="4760913"/>
            <a:ext cx="2088865" cy="1476375"/>
          </a:xfr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2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657AB9E-E9D6-46E3-8D8D-9B5D14E226F5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3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541D9892-4BDD-4007-BEFA-8E8B6E2ABBA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7518824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s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142875" y="6200775"/>
            <a:ext cx="8858250" cy="36513"/>
            <a:chOff x="142874" y="6201308"/>
            <a:chExt cx="8893622" cy="45719"/>
          </a:xfrm>
        </p:grpSpPr>
        <p:sp>
          <p:nvSpPr>
            <p:cNvPr id="7" name="Rectangle 10"/>
            <p:cNvSpPr/>
            <p:nvPr userDrawn="1"/>
          </p:nvSpPr>
          <p:spPr>
            <a:xfrm>
              <a:off x="142874" y="6201308"/>
              <a:ext cx="219631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Rectangle 11"/>
            <p:cNvSpPr/>
            <p:nvPr userDrawn="1"/>
          </p:nvSpPr>
          <p:spPr>
            <a:xfrm>
              <a:off x="2375843" y="6201308"/>
              <a:ext cx="219631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1" name="Rectangle 12"/>
            <p:cNvSpPr/>
            <p:nvPr userDrawn="1"/>
          </p:nvSpPr>
          <p:spPr>
            <a:xfrm>
              <a:off x="4607218" y="6201308"/>
              <a:ext cx="219631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2" name="Rectangle 13"/>
            <p:cNvSpPr/>
            <p:nvPr userDrawn="1"/>
          </p:nvSpPr>
          <p:spPr>
            <a:xfrm>
              <a:off x="6840186" y="6201308"/>
              <a:ext cx="219631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4357117" cy="248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4581127"/>
            <a:ext cx="8064501" cy="12957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44008" y="152400"/>
            <a:ext cx="4357117" cy="41767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42875" y="2780928"/>
            <a:ext cx="4357117" cy="154817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5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E2A4E3B4-3F84-4F9E-8281-1C56BBABD4D9}" type="datetime1">
              <a:rPr lang="fi-FI"/>
              <a:pPr>
                <a:defRPr/>
              </a:pPr>
              <a:t>9.11.2017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ADAAE8B4-34F1-42AD-937E-940701CF62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7719645"/>
      </p:ext>
    </p:extLst>
  </p:cSld>
  <p:clrMapOvr>
    <a:masterClrMapping/>
  </p:clrMapOvr>
  <p:transition spd="slow">
    <p:pu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8CDE57D1-FB22-4CB4-9CBB-44645954B241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BBACDD16-ED65-472B-A545-4BA5EAB21C2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8217745"/>
      </p:ext>
    </p:extLst>
  </p:cSld>
  <p:clrMapOvr>
    <a:masterClrMapping/>
  </p:clrMapOvr>
  <p:transition spd="slow">
    <p:pu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4A875771-D0D6-4A50-AE87-7964039E1484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D4DEFD95-C484-4174-AD71-FA48ED4553A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934005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ubhea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39750" y="1196975"/>
            <a:ext cx="8064500" cy="431800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7EAABCB-8DAD-42AF-AC09-DE4774520E1A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A09EFE9-B662-48D5-AED1-29B71574E7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643385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28775"/>
            <a:ext cx="3956050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956050" cy="42481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559675" y="6453188"/>
            <a:ext cx="1116013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0F37A2-8384-447F-80A6-AB725E497EB5}" type="datetime1">
              <a:rPr lang="fi-FI"/>
              <a:pPr>
                <a:defRPr/>
              </a:pPr>
              <a:t>9.11.2017</a:t>
            </a:fld>
            <a:endParaRPr lang="fi-FI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9725" y="6453188"/>
            <a:ext cx="4679950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5688" y="6453188"/>
            <a:ext cx="325437" cy="215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AA81DAE-9818-41C4-9B97-E183ECBD278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3649848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213"/>
          </a:xfrm>
          <a:prstGeom prst="rect">
            <a:avLst/>
          </a:prstGeom>
          <a:solidFill>
            <a:schemeClr val="accent1"/>
          </a:solidFill>
        </p:spPr>
        <p:txBody>
          <a:bodyPr vert="horz" lIns="252000" tIns="72000" rIns="25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8064500" cy="453548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1028" name="Picture 15" descr="logo copy2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470650"/>
            <a:ext cx="28209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7" descr="logo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6372225"/>
            <a:ext cx="4937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 cap="all" spc="-5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800" kern="1200" spc="-30">
          <a:solidFill>
            <a:srgbClr val="8A8E96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2pPr>
      <a:lvl3pPr marL="80645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3pPr>
      <a:lvl4pPr marL="1071563" indent="-265113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4pPr>
      <a:lvl5pPr marL="1346200" indent="-274638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210352"/>
            <a:ext cx="8003232" cy="98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340769"/>
            <a:ext cx="8003232" cy="4785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568" y="6356351"/>
            <a:ext cx="1907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>
                <a:solidFill>
                  <a:prstClr val="black">
                    <a:tint val="75000"/>
                  </a:prstClr>
                </a:solidFill>
                <a:latin typeface="Trebuchet MS"/>
              </a:rPr>
              <a:t>16.3.2015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prstClr val="black">
                    <a:tint val="75000"/>
                  </a:prstClr>
                </a:solidFill>
                <a:latin typeface="Trebuchet MS"/>
              </a:rPr>
              <a:t>Luottamuksellinen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89B46FC-B66E-4301-B25C-D47AA4C5ACBB}" type="slidenum">
              <a:rPr lang="fi-FI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0090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ctr" defTabSz="914400" rtl="0" eaLnBrk="1" latinLnBrk="0" hangingPunct="1">
        <a:lnSpc>
          <a:spcPct val="90000"/>
        </a:lnSpc>
        <a:spcBef>
          <a:spcPts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1pPr>
      <a:lvl2pPr marL="460800" indent="-230400" algn="l" defTabSz="9144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2pPr>
      <a:lvl3pPr marL="691200" indent="-230400" algn="l" defTabSz="9144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>
                <a:solidFill>
                  <a:srgbClr val="002565"/>
                </a:solidFill>
                <a:latin typeface="Calibri"/>
              </a:rPr>
              <a:t>8.4.2014</a:t>
            </a:r>
            <a:endParaRPr lang="fi-FI" dirty="0">
              <a:solidFill>
                <a:srgbClr val="002565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dirty="0">
                <a:solidFill>
                  <a:srgbClr val="002565"/>
                </a:solidFill>
                <a:latin typeface="Calibri"/>
              </a:rPr>
              <a:t>Rakennustuoteteollisuus RTT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4D50CA-F9F4-4F82-9F28-967629681EF9}" type="slidenum">
              <a:rPr lang="fi-FI" smtClean="0">
                <a:solidFill>
                  <a:srgbClr val="002565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 dirty="0">
              <a:solidFill>
                <a:srgbClr val="00256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>
                <a:solidFill>
                  <a:srgbClr val="002565"/>
                </a:solidFill>
                <a:latin typeface="Calibri"/>
              </a:rPr>
              <a:t>25.2.2014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>
                <a:solidFill>
                  <a:srgbClr val="002565"/>
                </a:solidFill>
                <a:latin typeface="Calibri"/>
              </a:rPr>
              <a:t>Rakennusteollisuus 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F4D50CA-F9F4-4F82-9F28-967629681EF9}" type="slidenum">
              <a:rPr lang="fi-FI" smtClean="0">
                <a:solidFill>
                  <a:srgbClr val="002565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i-FI">
              <a:solidFill>
                <a:srgbClr val="002565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841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858250" cy="684213"/>
          </a:xfrm>
          <a:prstGeom prst="rect">
            <a:avLst/>
          </a:prstGeom>
          <a:solidFill>
            <a:schemeClr val="accent1"/>
          </a:solidFill>
        </p:spPr>
        <p:txBody>
          <a:bodyPr vert="horz" lIns="252000" tIns="72000" rIns="25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341438"/>
            <a:ext cx="8064500" cy="453548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pic>
        <p:nvPicPr>
          <p:cNvPr id="3076" name="Picture 15" descr="logo copy2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470650"/>
            <a:ext cx="2820987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7" descr="logo2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6372225"/>
            <a:ext cx="49371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5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ransition spd="slow">
    <p:push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 cap="all" spc="-5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800" kern="1200" spc="-30">
          <a:solidFill>
            <a:srgbClr val="8A8E96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2pPr>
      <a:lvl3pPr marL="806450" indent="-266700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3pPr>
      <a:lvl4pPr marL="1071563" indent="-265113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4pPr>
      <a:lvl5pPr marL="1346200" indent="-274638" algn="l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400" kern="1200" spc="-30">
          <a:solidFill>
            <a:srgbClr val="8A8E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i-FI" dirty="0"/>
              <a:t>Rakennusteollisuuden</a:t>
            </a:r>
            <a:br>
              <a:rPr lang="fi-FI" dirty="0"/>
            </a:br>
            <a:r>
              <a:rPr lang="fi-FI" dirty="0"/>
              <a:t>toimet betonirakentamisen laadun varmistamiseksi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Betoniteollisuus ry</a:t>
            </a:r>
            <a:br>
              <a:rPr lang="fi-FI" dirty="0"/>
            </a:br>
            <a:r>
              <a:rPr lang="fi-FI" dirty="0"/>
              <a:t>Jussi Mattila, 14.11.2017</a:t>
            </a:r>
          </a:p>
        </p:txBody>
      </p:sp>
    </p:spTree>
    <p:extLst>
      <p:ext uri="{BB962C8B-B14F-4D97-AF65-F5344CB8AC3E}">
        <p14:creationId xmlns:p14="http://schemas.microsoft.com/office/powerpoint/2010/main" val="14240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58995-7413-44F0-9146-95DAA779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 toteutettua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1E6E22-10A2-43A8-A1F2-744753E1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2565"/>
                </a:solidFill>
              </a:rPr>
              <a:t>Betoniteollisuus ry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D90C32-80F4-4D78-8614-A97464D1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2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A11BAC-B8F5-46F2-BD5F-E7676453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07" y="1600340"/>
            <a:ext cx="7668000" cy="47809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Liikenneviraston ilmamäärätutkimukset yhdessä betoninvalmistajien kanssa, Betoniviidakko, 2016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Robust</a:t>
            </a:r>
            <a:r>
              <a:rPr lang="fi-FI" dirty="0"/>
              <a:t> Air – tutkimus Aalto-yliopistossa 2017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Runsaasti betoninvalmistajien omaehtoisia tehdaskokeita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Talonrakennusteollisuus ry:n talorakenteiden lujuusselvitykset Turussa, 2017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Talonrakennusteollisuus ry:n talorakenteiden lujuusselvitykset Oulussa, 2017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Omaehtoinen laadunvalvonnan tehostaminen betonitehtailla ja työmailla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Talonrakennusteollisuus ry:n ajankohtaiskiertue</a:t>
            </a:r>
          </a:p>
        </p:txBody>
      </p:sp>
    </p:spTree>
    <p:extLst>
      <p:ext uri="{BB962C8B-B14F-4D97-AF65-F5344CB8AC3E}">
        <p14:creationId xmlns:p14="http://schemas.microsoft.com/office/powerpoint/2010/main" val="3943970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58995-7413-44F0-9146-95DAA779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Tulevaisuuden toimet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E1E6E22-10A2-43A8-A1F2-744753E1D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002565"/>
                </a:solidFill>
              </a:rPr>
              <a:t>Betoniteollisuus ry</a:t>
            </a:r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D90C32-80F4-4D78-8614-A97464D1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D50CA-F9F4-4F82-9F28-967629681EF9}" type="slidenum">
              <a:rPr lang="fi-FI" smtClean="0">
                <a:solidFill>
                  <a:srgbClr val="002565"/>
                </a:solidFill>
              </a:rPr>
              <a:pPr/>
              <a:t>3</a:t>
            </a:fld>
            <a:endParaRPr lang="fi-FI" dirty="0">
              <a:solidFill>
                <a:srgbClr val="002565"/>
              </a:solidFill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A11BAC-B8F5-46F2-BD5F-E7676453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07" y="1600341"/>
            <a:ext cx="7668000" cy="46897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Määräysten ja ohjeiden päivittäminen niin, että vaatimukset ovat selkeitä ja ajantasaisia betonirakentamisen koko tuotantoketjun osalta, yhteistyössä viranomaisten kanssa</a:t>
            </a:r>
          </a:p>
          <a:p>
            <a:pPr marL="715963" lvl="2" indent="-273050">
              <a:buFont typeface="Arial" panose="020B0604020202020204" pitchFamily="34" charset="0"/>
              <a:buChar char="•"/>
            </a:pPr>
            <a:r>
              <a:rPr lang="fi-FI" dirty="0"/>
              <a:t>Standardit ja </a:t>
            </a:r>
            <a:r>
              <a:rPr lang="fi-FI" dirty="0" err="1"/>
              <a:t>InfraRYL</a:t>
            </a:r>
            <a:r>
              <a:rPr lang="fi-FI" dirty="0"/>
              <a:t>, </a:t>
            </a:r>
            <a:r>
              <a:rPr lang="fi-FI" dirty="0" err="1"/>
              <a:t>Kiwa</a:t>
            </a:r>
            <a:r>
              <a:rPr lang="fi-FI" dirty="0"/>
              <a:t> Inspecta TR 14,…..</a:t>
            </a:r>
          </a:p>
          <a:p>
            <a:pPr marL="715963" lvl="2" indent="-273050">
              <a:buFont typeface="Arial" panose="020B0604020202020204" pitchFamily="34" charset="0"/>
              <a:buChar char="•"/>
            </a:pPr>
            <a:r>
              <a:rPr lang="fi-FI" dirty="0"/>
              <a:t>Betoninormit, Betonityöohjeet, ….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Malliasiakirjojen laatiminen työnsuunnitteluun ja toteutuksen dokumentointiin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Sähköisten lomakkeiden ja ”B-perehdytyksen” kehittäminen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Osaamisen tason kohottaminen koko tuotantoketjussa</a:t>
            </a:r>
          </a:p>
          <a:p>
            <a:pPr marL="715963" lvl="2" indent="-273050">
              <a:buFont typeface="Arial" panose="020B0604020202020204" pitchFamily="34" charset="0"/>
              <a:buChar char="•"/>
            </a:pPr>
            <a:r>
              <a:rPr lang="fi-FI" dirty="0"/>
              <a:t>Laatukiertueen järjestäminen yhteistyössä RT-liittoyhteisön ja </a:t>
            </a:r>
            <a:r>
              <a:rPr lang="fi-FI" dirty="0" err="1"/>
              <a:t>SKOL:n</a:t>
            </a:r>
            <a:r>
              <a:rPr lang="fi-FI" dirty="0"/>
              <a:t> kanssa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22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8901" y="1619251"/>
            <a:ext cx="8486199" cy="1267886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Yhdessä yhteiskuntaa rakentaen</a:t>
            </a:r>
            <a:r>
              <a:rPr lang="fi-FI" dirty="0"/>
              <a:t>	</a:t>
            </a:r>
            <a:br>
              <a:rPr lang="fi-FI" dirty="0"/>
            </a:br>
            <a:r>
              <a:rPr lang="fi-FI" dirty="0"/>
              <a:t>						</a:t>
            </a:r>
            <a:r>
              <a:rPr lang="fi-FI" sz="2200" dirty="0"/>
              <a:t>jussi.mattila@rakennusteollisuus.fi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691316"/>
      </p:ext>
    </p:extLst>
  </p:cSld>
  <p:clrMapOvr>
    <a:masterClrMapping/>
  </p:clrMapOvr>
</p:sld>
</file>

<file path=ppt/theme/theme1.xml><?xml version="1.0" encoding="utf-8"?>
<a:theme xmlns:a="http://schemas.openxmlformats.org/drawingml/2006/main" name="kivirakentaminen_malli">
  <a:themeElements>
    <a:clrScheme name="Kivirakentaminen">
      <a:dk1>
        <a:sysClr val="windowText" lastClr="000000"/>
      </a:dk1>
      <a:lt1>
        <a:sysClr val="window" lastClr="FFFFFF"/>
      </a:lt1>
      <a:dk2>
        <a:srgbClr val="113E7C"/>
      </a:dk2>
      <a:lt2>
        <a:srgbClr val="E8E8EC"/>
      </a:lt2>
      <a:accent1>
        <a:srgbClr val="113E7C"/>
      </a:accent1>
      <a:accent2>
        <a:srgbClr val="7BB819"/>
      </a:accent2>
      <a:accent3>
        <a:srgbClr val="F57621"/>
      </a:accent3>
      <a:accent4>
        <a:srgbClr val="229ED8"/>
      </a:accent4>
      <a:accent5>
        <a:srgbClr val="8A8E96"/>
      </a:accent5>
      <a:accent6>
        <a:srgbClr val="889FBE"/>
      </a:accent6>
      <a:hlink>
        <a:srgbClr val="229ED8"/>
      </a:hlink>
      <a:folHlink>
        <a:srgbClr val="8A8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Aula">
      <a:dk1>
        <a:sysClr val="windowText" lastClr="000000"/>
      </a:dk1>
      <a:lt1>
        <a:sysClr val="window" lastClr="FFFFFF"/>
      </a:lt1>
      <a:dk2>
        <a:srgbClr val="262626"/>
      </a:dk2>
      <a:lt2>
        <a:srgbClr val="D8D8D8"/>
      </a:lt2>
      <a:accent1>
        <a:srgbClr val="C239CE"/>
      </a:accent1>
      <a:accent2>
        <a:srgbClr val="F29704"/>
      </a:accent2>
      <a:accent3>
        <a:srgbClr val="F3297B"/>
      </a:accent3>
      <a:accent4>
        <a:srgbClr val="54AE0E"/>
      </a:accent4>
      <a:accent5>
        <a:srgbClr val="198B97"/>
      </a:accent5>
      <a:accent6>
        <a:srgbClr val="F0F44A"/>
      </a:accent6>
      <a:hlink>
        <a:srgbClr val="0000FF"/>
      </a:hlink>
      <a:folHlink>
        <a:srgbClr val="800080"/>
      </a:folHlink>
    </a:clrScheme>
    <a:fontScheme name="Aul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RT_Esitysmalli_v0_47">
  <a:themeElements>
    <a:clrScheme name="RT_Excel_PP">
      <a:dk1>
        <a:srgbClr val="000000"/>
      </a:dk1>
      <a:lt1>
        <a:srgbClr val="FFFFFF"/>
      </a:lt1>
      <a:dk2>
        <a:srgbClr val="002565"/>
      </a:dk2>
      <a:lt2>
        <a:srgbClr val="68B5CA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Esitysmalli_v0_47.potx" id="{5DCF9DA1-7EE8-40DE-8936-58D6A0F38BA5}" vid="{2767495B-4603-40F6-AA54-31DA693B731A}"/>
    </a:ext>
  </a:extLst>
</a:theme>
</file>

<file path=ppt/theme/theme4.xml><?xml version="1.0" encoding="utf-8"?>
<a:theme xmlns:a="http://schemas.openxmlformats.org/drawingml/2006/main" name="RT_Esitysmalli_v0_47">
  <a:themeElements>
    <a:clrScheme name="RT_Excel_PP">
      <a:dk1>
        <a:srgbClr val="000000"/>
      </a:dk1>
      <a:lt1>
        <a:srgbClr val="FFFFFF"/>
      </a:lt1>
      <a:dk2>
        <a:srgbClr val="002565"/>
      </a:dk2>
      <a:lt2>
        <a:srgbClr val="68B5CA"/>
      </a:lt2>
      <a:accent1>
        <a:srgbClr val="68B5CA"/>
      </a:accent1>
      <a:accent2>
        <a:srgbClr val="002565"/>
      </a:accent2>
      <a:accent3>
        <a:srgbClr val="FFED00"/>
      </a:accent3>
      <a:accent4>
        <a:srgbClr val="EB690B"/>
      </a:accent4>
      <a:accent5>
        <a:srgbClr val="9FB400"/>
      </a:accent5>
      <a:accent6>
        <a:srgbClr val="5E8500"/>
      </a:accent6>
      <a:hlink>
        <a:srgbClr val="0F4BB4"/>
      </a:hlink>
      <a:folHlink>
        <a:srgbClr val="002565"/>
      </a:folHlink>
    </a:clrScheme>
    <a:fontScheme name="R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Esitysmalli_v0_47.potx" id="{5DCF9DA1-7EE8-40DE-8936-58D6A0F38BA5}" vid="{2767495B-4603-40F6-AA54-31DA693B731A}"/>
    </a:ext>
  </a:extLst>
</a:theme>
</file>

<file path=ppt/theme/theme5.xml><?xml version="1.0" encoding="utf-8"?>
<a:theme xmlns:a="http://schemas.openxmlformats.org/drawingml/2006/main" name="1_kivirakentaminen_malli">
  <a:themeElements>
    <a:clrScheme name="Kivirakentaminen">
      <a:dk1>
        <a:sysClr val="windowText" lastClr="000000"/>
      </a:dk1>
      <a:lt1>
        <a:sysClr val="window" lastClr="FFFFFF"/>
      </a:lt1>
      <a:dk2>
        <a:srgbClr val="113E7C"/>
      </a:dk2>
      <a:lt2>
        <a:srgbClr val="E8E8EC"/>
      </a:lt2>
      <a:accent1>
        <a:srgbClr val="113E7C"/>
      </a:accent1>
      <a:accent2>
        <a:srgbClr val="7BB819"/>
      </a:accent2>
      <a:accent3>
        <a:srgbClr val="F57621"/>
      </a:accent3>
      <a:accent4>
        <a:srgbClr val="229ED8"/>
      </a:accent4>
      <a:accent5>
        <a:srgbClr val="8A8E96"/>
      </a:accent5>
      <a:accent6>
        <a:srgbClr val="889FBE"/>
      </a:accent6>
      <a:hlink>
        <a:srgbClr val="229ED8"/>
      </a:hlink>
      <a:folHlink>
        <a:srgbClr val="8A8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Kivirakentaminen">
      <a:dk1>
        <a:sysClr val="windowText" lastClr="000000"/>
      </a:dk1>
      <a:lt1>
        <a:sysClr val="window" lastClr="FFFFFF"/>
      </a:lt1>
      <a:dk2>
        <a:srgbClr val="113E7C"/>
      </a:dk2>
      <a:lt2>
        <a:srgbClr val="E8E8EC"/>
      </a:lt2>
      <a:accent1>
        <a:srgbClr val="113E7C"/>
      </a:accent1>
      <a:accent2>
        <a:srgbClr val="7BB819"/>
      </a:accent2>
      <a:accent3>
        <a:srgbClr val="F57621"/>
      </a:accent3>
      <a:accent4>
        <a:srgbClr val="229ED8"/>
      </a:accent4>
      <a:accent5>
        <a:srgbClr val="8A8E96"/>
      </a:accent5>
      <a:accent6>
        <a:srgbClr val="889FBE"/>
      </a:accent6>
      <a:hlink>
        <a:srgbClr val="229ED8"/>
      </a:hlink>
      <a:folHlink>
        <a:srgbClr val="8A8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Kivirakentaminen">
      <a:dk1>
        <a:sysClr val="windowText" lastClr="000000"/>
      </a:dk1>
      <a:lt1>
        <a:sysClr val="window" lastClr="FFFFFF"/>
      </a:lt1>
      <a:dk2>
        <a:srgbClr val="113E7C"/>
      </a:dk2>
      <a:lt2>
        <a:srgbClr val="E8E8EC"/>
      </a:lt2>
      <a:accent1>
        <a:srgbClr val="113E7C"/>
      </a:accent1>
      <a:accent2>
        <a:srgbClr val="7BB819"/>
      </a:accent2>
      <a:accent3>
        <a:srgbClr val="F57621"/>
      </a:accent3>
      <a:accent4>
        <a:srgbClr val="229ED8"/>
      </a:accent4>
      <a:accent5>
        <a:srgbClr val="8A8E96"/>
      </a:accent5>
      <a:accent6>
        <a:srgbClr val="889FBE"/>
      </a:accent6>
      <a:hlink>
        <a:srgbClr val="229ED8"/>
      </a:hlink>
      <a:folHlink>
        <a:srgbClr val="8A8E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kivirakentaminen_malli</Template>
  <TotalTime>98331</TotalTime>
  <Words>118</Words>
  <Application>Microsoft Office PowerPoint</Application>
  <PresentationFormat>Näytössä katseltava diaesitys (4:3)</PresentationFormat>
  <Paragraphs>24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4</vt:i4>
      </vt:variant>
    </vt:vector>
  </HeadingPairs>
  <TitlesOfParts>
    <vt:vector size="14" baseType="lpstr">
      <vt:lpstr>Arial</vt:lpstr>
      <vt:lpstr>Calibri</vt:lpstr>
      <vt:lpstr>Helvetica</vt:lpstr>
      <vt:lpstr>Trebuchet MS</vt:lpstr>
      <vt:lpstr>Wingdings</vt:lpstr>
      <vt:lpstr>kivirakentaminen_malli</vt:lpstr>
      <vt:lpstr>Default Theme</vt:lpstr>
      <vt:lpstr>8_RT_Esitysmalli_v0_47</vt:lpstr>
      <vt:lpstr>RT_Esitysmalli_v0_47</vt:lpstr>
      <vt:lpstr>1_kivirakentaminen_malli</vt:lpstr>
      <vt:lpstr>Rakennusteollisuuden toimet betonirakentamisen laadun varmistamiseksi</vt:lpstr>
      <vt:lpstr>Jo toteutettua</vt:lpstr>
      <vt:lpstr>Tulevaisuuden toimet</vt:lpstr>
      <vt:lpstr>Yhdessä yhteiskuntaa rakentaen        jussi.mattila@rakennusteollisuus.fi</vt:lpstr>
    </vt:vector>
  </TitlesOfParts>
  <Company>Hill &amp; Knowlton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arial 54pt bold allcaps</dc:title>
  <dc:creator>Emilia Koivunen</dc:creator>
  <cp:lastModifiedBy>Vuoripuro Merja</cp:lastModifiedBy>
  <cp:revision>458</cp:revision>
  <cp:lastPrinted>2015-11-23T09:13:21Z</cp:lastPrinted>
  <dcterms:created xsi:type="dcterms:W3CDTF">2012-10-26T12:15:29Z</dcterms:created>
  <dcterms:modified xsi:type="dcterms:W3CDTF">2017-11-09T10:04:34Z</dcterms:modified>
</cp:coreProperties>
</file>